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56" r:id="rId2"/>
    <p:sldId id="606" r:id="rId3"/>
    <p:sldId id="506" r:id="rId4"/>
    <p:sldId id="648" r:id="rId5"/>
    <p:sldId id="611" r:id="rId6"/>
    <p:sldId id="423" r:id="rId7"/>
    <p:sldId id="462" r:id="rId8"/>
    <p:sldId id="519" r:id="rId9"/>
    <p:sldId id="428" r:id="rId10"/>
    <p:sldId id="605" r:id="rId11"/>
    <p:sldId id="604" r:id="rId12"/>
    <p:sldId id="602" r:id="rId13"/>
    <p:sldId id="603" r:id="rId14"/>
    <p:sldId id="601" r:id="rId15"/>
    <p:sldId id="607" r:id="rId16"/>
    <p:sldId id="625" r:id="rId17"/>
    <p:sldId id="609" r:id="rId18"/>
    <p:sldId id="614" r:id="rId19"/>
    <p:sldId id="615" r:id="rId20"/>
    <p:sldId id="617" r:id="rId21"/>
    <p:sldId id="618" r:id="rId22"/>
    <p:sldId id="622" r:id="rId23"/>
    <p:sldId id="621" r:id="rId24"/>
    <p:sldId id="619" r:id="rId25"/>
    <p:sldId id="644" r:id="rId26"/>
    <p:sldId id="645" r:id="rId27"/>
    <p:sldId id="620" r:id="rId28"/>
    <p:sldId id="649" r:id="rId29"/>
    <p:sldId id="650" r:id="rId30"/>
    <p:sldId id="623" r:id="rId31"/>
    <p:sldId id="624" r:id="rId32"/>
    <p:sldId id="626" r:id="rId33"/>
    <p:sldId id="627" r:id="rId34"/>
    <p:sldId id="628" r:id="rId35"/>
  </p:sldIdLst>
  <p:sldSz cx="9144000" cy="6858000" type="screen4x3"/>
  <p:notesSz cx="6735763" cy="9866313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5698" autoAdjust="0"/>
    <p:restoredTop sz="87468" autoAdjust="0"/>
  </p:normalViewPr>
  <p:slideViewPr>
    <p:cSldViewPr>
      <p:cViewPr varScale="1">
        <p:scale>
          <a:sx n="69" d="100"/>
          <a:sy n="69" d="100"/>
        </p:scale>
        <p:origin x="-119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72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23EA35-C441-498A-B4B6-94CE1A3590EA}" type="datetimeFigureOut">
              <a:rPr lang="el-GR" smtClean="0"/>
              <a:pPr/>
              <a:t>1/6/2019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ACD4E1-D9CC-4CB8-904E-46F385FAA60E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72712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ACD4E1-D9CC-4CB8-904E-46F385FAA60E}" type="slidenum">
              <a:rPr lang="el-GR" smtClean="0"/>
              <a:pPr/>
              <a:t>1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1406020"/>
            <a:ext cx="6172199" cy="2251579"/>
          </a:xfrm>
        </p:spPr>
        <p:txBody>
          <a:bodyPr lIns="0" rIns="0" anchor="t">
            <a:noAutofit/>
          </a:bodyPr>
          <a:lstStyle>
            <a:lvl1pPr>
              <a:defRPr sz="66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3905864"/>
            <a:ext cx="6172200" cy="1123336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629FE-476C-4751-AEE9-940C9EF08434}" type="datetime1">
              <a:rPr lang="el-GR" smtClean="0"/>
              <a:t>1/6/2019</a:t>
            </a:fld>
            <a:endParaRPr lang="el-G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8A7BDE-30C0-493E-94A1-03F88C4E7C1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4400" y="1554480"/>
            <a:ext cx="4222308" cy="3886202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8352B-C432-43A4-89BD-2B15FC1B6209}" type="datetime1">
              <a:rPr lang="el-GR" smtClean="0"/>
              <a:t>1/6/2019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A7BDE-30C0-493E-94A1-03F88C4E7C1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69848" y="1554480"/>
            <a:ext cx="2075688" cy="3886200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6432" y="1554480"/>
            <a:ext cx="4224528" cy="3886200"/>
          </a:xfrm>
        </p:spPr>
        <p:txBody>
          <a:bodyPr vert="eaVer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3ADCB-1DF1-4DC6-80E5-E07533D9D602}" type="datetime1">
              <a:rPr lang="el-GR" smtClean="0"/>
              <a:t>1/6/2019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A7BDE-30C0-493E-94A1-03F88C4E7C1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3456432" y="1545336"/>
            <a:ext cx="4224528" cy="38862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FCC71B4-F42F-497B-93A6-C2202A513A36}" type="datetime1">
              <a:rPr lang="el-GR" smtClean="0"/>
              <a:t>1/6/2019</a:t>
            </a:fld>
            <a:endParaRPr lang="el-G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A8A7BDE-30C0-493E-94A1-03F88C4E7C1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1472184"/>
            <a:ext cx="6172200" cy="2130552"/>
          </a:xfrm>
        </p:spPr>
        <p:txBody>
          <a:bodyPr anchor="t">
            <a:noAutofit/>
          </a:bodyPr>
          <a:lstStyle>
            <a:lvl1pPr algn="l">
              <a:defRPr sz="4800" b="1" cap="all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3886200"/>
            <a:ext cx="6172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775A2-0D97-47CB-B077-7FC768ED6A6B}" type="datetime1">
              <a:rPr lang="el-GR" smtClean="0"/>
              <a:t>1/6/2019</a:t>
            </a:fld>
            <a:endParaRPr lang="el-G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8A7BDE-30C0-493E-94A1-03F88C4E7C1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9600"/>
            <a:ext cx="3616325" cy="10668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86998" y="1915859"/>
            <a:ext cx="3646966" cy="288142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6754" y="1915881"/>
            <a:ext cx="3639311" cy="288139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46D23-EB3B-4B0A-B25F-2067C48A82F8}" type="datetime1">
              <a:rPr lang="el-GR" smtClean="0"/>
              <a:t>1/6/2019</a:t>
            </a:fld>
            <a:endParaRPr lang="el-G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8A7BDE-30C0-493E-94A1-03F88C4E7C1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9600"/>
            <a:ext cx="3615734" cy="1066799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1" y="1916113"/>
            <a:ext cx="3638550" cy="646112"/>
          </a:xfrm>
        </p:spPr>
        <p:txBody>
          <a:bodyPr anchor="t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860676"/>
            <a:ext cx="3638550" cy="288289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2625" y="1916113"/>
            <a:ext cx="3660775" cy="646112"/>
          </a:xfrm>
        </p:spPr>
        <p:txBody>
          <a:bodyPr anchor="t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2626" y="2860676"/>
            <a:ext cx="3651250" cy="28829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48550-B7C8-4E21-A58E-3CBB05849BDB}" type="datetime1">
              <a:rPr lang="el-GR" smtClean="0"/>
              <a:t>1/6/2019</a:t>
            </a:fld>
            <a:endParaRPr lang="el-G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8A7BDE-30C0-493E-94A1-03F88C4E7C1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162800" y="1551543"/>
            <a:ext cx="1828800" cy="365125"/>
          </a:xfrm>
        </p:spPr>
        <p:txBody>
          <a:bodyPr/>
          <a:lstStyle/>
          <a:p>
            <a:fld id="{34E5B1C4-9943-4E54-8A2C-A57253D7830E}" type="datetime1">
              <a:rPr lang="el-GR" smtClean="0"/>
              <a:t>1/6/2019</a:t>
            </a:fld>
            <a:endParaRPr lang="el-GR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8A7BDE-30C0-493E-94A1-03F88C4E7C1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7DA2D-3488-40CC-9838-E7C9B0ED096D}" type="datetime1">
              <a:rPr lang="el-GR" smtClean="0"/>
              <a:t>1/6/2019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A7BDE-30C0-493E-94A1-03F88C4E7C1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450" y="1920876"/>
            <a:ext cx="3654425" cy="288924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6425"/>
            <a:ext cx="3629025" cy="1041400"/>
          </a:xfrm>
        </p:spPr>
        <p:txBody>
          <a:bodyPr anchor="t">
            <a:normAutofit/>
          </a:bodyPr>
          <a:lstStyle>
            <a:lvl1pPr algn="l">
              <a:defRPr sz="1800" b="1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920875"/>
            <a:ext cx="3629025" cy="181292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2C1E-F50A-44BF-8335-59152258C27D}" type="datetime1">
              <a:rPr lang="el-GR" smtClean="0"/>
              <a:t>1/6/2019</a:t>
            </a:fld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8A7BDE-30C0-493E-94A1-03F88C4E7C1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0074"/>
            <a:ext cx="2074862" cy="1981201"/>
          </a:xfrm>
          <a:ln>
            <a:noFill/>
          </a:ln>
        </p:spPr>
        <p:txBody>
          <a:bodyPr anchor="t">
            <a:normAutofit/>
          </a:bodyPr>
          <a:lstStyle>
            <a:lvl1pPr algn="l">
              <a:defRPr sz="1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63862" y="1650999"/>
            <a:ext cx="5627687" cy="42207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63862" y="614363"/>
            <a:ext cx="3741738" cy="90963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C90E5-266F-43EB-B543-BD963AF77B30}" type="datetime1">
              <a:rPr lang="el-GR" smtClean="0"/>
              <a:t>1/6/2019</a:t>
            </a:fld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8A7BDE-30C0-493E-94A1-03F88C4E7C1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1554480"/>
            <a:ext cx="2073348" cy="19794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1547036"/>
            <a:ext cx="4222308" cy="38862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62800" y="189468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D3057-445F-4EA8-82DE-D9ECC07646F0}" type="datetime1">
              <a:rPr lang="el-GR" smtClean="0"/>
              <a:t>1/6/2019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9848" y="6356350"/>
            <a:ext cx="5102352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59752" y="6356350"/>
            <a:ext cx="113768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A7BDE-30C0-493E-94A1-03F88C4E7C13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1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3568" y="188640"/>
            <a:ext cx="7560840" cy="4608512"/>
          </a:xfrm>
        </p:spPr>
        <p:txBody>
          <a:bodyPr/>
          <a:lstStyle/>
          <a:p>
            <a:pPr algn="ctr"/>
            <a:r>
              <a:rPr lang="en-US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ΠΑΘΟΦΥΣΙΟΛΟΓΙΑ </a:t>
            </a:r>
            <a:r>
              <a:rPr lang="el-GR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λοιμωδΟΥσ</a:t>
            </a:r>
            <a:r>
              <a:rPr lang="el-GR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ΔΙΑΡΡΟΙΑΣ</a:t>
            </a:r>
            <a:br>
              <a:rPr lang="el-GR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endParaRPr lang="el-GR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971600" y="3573016"/>
            <a:ext cx="7488832" cy="2880320"/>
          </a:xfrm>
        </p:spPr>
        <p:txBody>
          <a:bodyPr>
            <a:normAutofit fontScale="47500" lnSpcReduction="20000"/>
          </a:bodyPr>
          <a:lstStyle/>
          <a:p>
            <a:endParaRPr lang="el-GR" dirty="0" smtClean="0">
              <a:solidFill>
                <a:srgbClr val="FFFF00"/>
              </a:solidFill>
            </a:endParaRPr>
          </a:p>
          <a:p>
            <a:r>
              <a:rPr lang="el-GR" sz="3800" b="1" dirty="0">
                <a:solidFill>
                  <a:srgbClr val="FFFF00"/>
                </a:solidFill>
              </a:rPr>
              <a:t> </a:t>
            </a:r>
            <a:r>
              <a:rPr lang="el-GR" sz="3800" b="1" dirty="0" smtClean="0">
                <a:solidFill>
                  <a:srgbClr val="FFFF00"/>
                </a:solidFill>
              </a:rPr>
              <a:t>            </a:t>
            </a:r>
            <a:endParaRPr lang="en-US" sz="9600" b="1" dirty="0" smtClean="0">
              <a:solidFill>
                <a:srgbClr val="FFFF00"/>
              </a:solidFill>
            </a:endParaRPr>
          </a:p>
          <a:p>
            <a:r>
              <a:rPr lang="en-US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l-GR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endParaRPr lang="el-GR" sz="96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l-GR" sz="9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l-GR" sz="51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ΠΕΤΡΟΣ  Ι</a:t>
            </a:r>
            <a:r>
              <a:rPr lang="el-GR" sz="51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l-GR" sz="51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ΡΑΦΑΗΛΙΔΗΣ</a:t>
            </a:r>
          </a:p>
          <a:p>
            <a:r>
              <a:rPr lang="el-GR" sz="9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         </a:t>
            </a:r>
            <a:endParaRPr lang="el-GR" sz="6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8A7BDE-30C0-493E-94A1-03F88C4E7C13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12678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A7BDE-30C0-493E-94A1-03F88C4E7C13}" type="slidenum">
              <a:rPr lang="el-GR" smtClean="0"/>
              <a:pPr/>
              <a:t>10</a:t>
            </a:fld>
            <a:endParaRPr lang="el-GR"/>
          </a:p>
        </p:txBody>
      </p:sp>
      <p:sp>
        <p:nvSpPr>
          <p:cNvPr id="3" name="TextBox 2"/>
          <p:cNvSpPr txBox="1"/>
          <p:nvPr/>
        </p:nvSpPr>
        <p:spPr>
          <a:xfrm>
            <a:off x="1331640" y="2060848"/>
            <a:ext cx="727280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FFFF00"/>
                </a:solidFill>
              </a:rPr>
              <a:t>ΑΠΟΙΚΙΣΜΟΣ ΤΟΥ ΑΝΘΡΩΠΙΝΟΥ ΓΑΣΤΡΕΝΤΕΡΙΚΟΥ ΣΥΣΤΗΜΑΤΟΣ ΑΠΌ </a:t>
            </a:r>
            <a:r>
              <a:rPr lang="en-US" dirty="0" smtClean="0">
                <a:solidFill>
                  <a:srgbClr val="FFFF00"/>
                </a:solidFill>
              </a:rPr>
              <a:t>ESCHERICHIA COLI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endParaRPr lang="en-US" dirty="0" smtClean="0">
              <a:solidFill>
                <a:srgbClr val="FFFF00"/>
              </a:solidFill>
            </a:endParaRPr>
          </a:p>
          <a:p>
            <a:r>
              <a:rPr lang="en-US" dirty="0" smtClean="0">
                <a:solidFill>
                  <a:srgbClr val="FFFF00"/>
                </a:solidFill>
              </a:rPr>
              <a:t>O</a:t>
            </a:r>
            <a:r>
              <a:rPr lang="el-GR" dirty="0" smtClean="0">
                <a:solidFill>
                  <a:srgbClr val="FFFF00"/>
                </a:solidFill>
              </a:rPr>
              <a:t>ΤΑΝ ΕΚΤΕΘΕΙ Ο ΞΕΝΙΣΤΗΣ ΣΕ ΠΑΘΟΓΟΝΑ ΣΤΕΛΕΧΗ ΠΟΥ ΔΕΝ ΑΝΕΥΡΙΣΚΟΝΤΑΙ ΣΤΗΝ ΦΥΣΙΟΛΟΓΙΚΗ ΧΛΩΡΙΔΑ</a:t>
            </a:r>
          </a:p>
          <a:p>
            <a:endParaRPr lang="el-GR" dirty="0">
              <a:solidFill>
                <a:srgbClr val="FFFF00"/>
              </a:solidFill>
            </a:endParaRPr>
          </a:p>
          <a:p>
            <a:endParaRPr lang="el-GR" dirty="0" smtClean="0">
              <a:solidFill>
                <a:srgbClr val="FFFF00"/>
              </a:solidFill>
            </a:endParaRPr>
          </a:p>
          <a:p>
            <a:endParaRPr lang="el-GR" dirty="0">
              <a:solidFill>
                <a:srgbClr val="FFFF00"/>
              </a:solidFill>
            </a:endParaRPr>
          </a:p>
          <a:p>
            <a:endParaRPr lang="el-GR" dirty="0" smtClean="0">
              <a:solidFill>
                <a:srgbClr val="FFFF00"/>
              </a:solidFill>
            </a:endParaRPr>
          </a:p>
          <a:p>
            <a:r>
              <a:rPr lang="el-GR" dirty="0" smtClean="0">
                <a:solidFill>
                  <a:srgbClr val="FFFF00"/>
                </a:solidFill>
              </a:rPr>
              <a:t> ΕΝΤΟΠΙΣΜΕΝΗ ΣΤΟ ΓΕΣ ΝΟΣΟΣ Ή ΚΑΙ ΣΥΣΤΗΜΑΤΙΚΗ ΝΟΣΟΣ</a:t>
            </a:r>
          </a:p>
          <a:p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4" name="Βέλος προς τα κάτω 3"/>
          <p:cNvSpPr/>
          <p:nvPr/>
        </p:nvSpPr>
        <p:spPr>
          <a:xfrm>
            <a:off x="4283968" y="3789040"/>
            <a:ext cx="72008" cy="1080120"/>
          </a:xfrm>
          <a:prstGeom prst="downArrow">
            <a:avLst/>
          </a:prstGeom>
          <a:solidFill>
            <a:srgbClr val="FFC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029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FF00"/>
                </a:solidFill>
              </a:rPr>
              <a:t>ΕΝΤΕΡΟΤΟΞΙΝΟΓΟΝ</a:t>
            </a:r>
            <a:r>
              <a:rPr lang="en-US" dirty="0" smtClean="0">
                <a:solidFill>
                  <a:srgbClr val="FFFF00"/>
                </a:solidFill>
              </a:rPr>
              <a:t>OI</a:t>
            </a:r>
            <a:r>
              <a:rPr lang="el-GR" dirty="0" smtClean="0">
                <a:solidFill>
                  <a:srgbClr val="FFFF00"/>
                </a:solidFill>
              </a:rPr>
              <a:t> </a:t>
            </a:r>
            <a:r>
              <a:rPr lang="en-US" dirty="0" smtClean="0">
                <a:solidFill>
                  <a:srgbClr val="FFFF00"/>
                </a:solidFill>
              </a:rPr>
              <a:t>        </a:t>
            </a:r>
            <a:r>
              <a:rPr lang="el-GR" dirty="0" smtClean="0">
                <a:solidFill>
                  <a:srgbClr val="FFFF00"/>
                </a:solidFill>
              </a:rPr>
              <a:t>(</a:t>
            </a:r>
            <a:r>
              <a:rPr lang="en-US" dirty="0" smtClean="0">
                <a:solidFill>
                  <a:srgbClr val="FFFF00"/>
                </a:solidFill>
              </a:rPr>
              <a:t>ETEC)</a:t>
            </a:r>
            <a:endParaRPr lang="el-GR" dirty="0" smtClean="0">
              <a:solidFill>
                <a:srgbClr val="FFFF00"/>
              </a:solidFill>
            </a:endParaRPr>
          </a:p>
          <a:p>
            <a:endParaRPr lang="el-GR" dirty="0">
              <a:solidFill>
                <a:srgbClr val="FFFF00"/>
              </a:solidFill>
            </a:endParaRPr>
          </a:p>
          <a:p>
            <a:r>
              <a:rPr lang="el-GR" dirty="0" smtClean="0">
                <a:solidFill>
                  <a:srgbClr val="FFFF00"/>
                </a:solidFill>
              </a:rPr>
              <a:t>ΕΝΤΕΡΟΠΑΘΟΓΟΝ</a:t>
            </a:r>
            <a:r>
              <a:rPr lang="en-US" dirty="0" smtClean="0">
                <a:solidFill>
                  <a:srgbClr val="FFFF00"/>
                </a:solidFill>
              </a:rPr>
              <a:t>OI            (EPEC)</a:t>
            </a:r>
            <a:endParaRPr lang="el-GR" dirty="0" smtClean="0">
              <a:solidFill>
                <a:srgbClr val="FFFF00"/>
              </a:solidFill>
            </a:endParaRPr>
          </a:p>
          <a:p>
            <a:endParaRPr lang="el-GR" dirty="0">
              <a:solidFill>
                <a:srgbClr val="FFFF00"/>
              </a:solidFill>
            </a:endParaRPr>
          </a:p>
          <a:p>
            <a:r>
              <a:rPr lang="el-GR" dirty="0" smtClean="0">
                <a:solidFill>
                  <a:srgbClr val="FFFF00"/>
                </a:solidFill>
              </a:rPr>
              <a:t>ΕΝΤΕΡΟΑΙΜΟΡΡΑΓΙΚΟΙ</a:t>
            </a:r>
            <a:r>
              <a:rPr lang="en-US" dirty="0" smtClean="0">
                <a:solidFill>
                  <a:srgbClr val="FFFF00"/>
                </a:solidFill>
              </a:rPr>
              <a:t>       (EHEC)</a:t>
            </a:r>
            <a:endParaRPr lang="el-GR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l-GR" dirty="0">
              <a:solidFill>
                <a:srgbClr val="FFFF00"/>
              </a:solidFill>
            </a:endParaRPr>
          </a:p>
          <a:p>
            <a:r>
              <a:rPr lang="el-GR" dirty="0" smtClean="0">
                <a:solidFill>
                  <a:srgbClr val="FFFF00"/>
                </a:solidFill>
              </a:rPr>
              <a:t>ΕΝΤΕΡΟΣΥ</a:t>
            </a:r>
            <a:r>
              <a:rPr lang="en-US" dirty="0" smtClean="0">
                <a:solidFill>
                  <a:srgbClr val="FFFF00"/>
                </a:solidFill>
              </a:rPr>
              <a:t>NA</a:t>
            </a:r>
            <a:r>
              <a:rPr lang="el-GR" dirty="0" smtClean="0">
                <a:solidFill>
                  <a:srgbClr val="FFFF00"/>
                </a:solidFill>
              </a:rPr>
              <a:t>ΘΡΟΙΣΤΙΚΟΙ</a:t>
            </a:r>
            <a:r>
              <a:rPr lang="en-US" dirty="0" smtClean="0">
                <a:solidFill>
                  <a:srgbClr val="FFFF00"/>
                </a:solidFill>
              </a:rPr>
              <a:t>  (EAEC)</a:t>
            </a:r>
            <a:endParaRPr lang="el-GR" dirty="0" smtClean="0">
              <a:solidFill>
                <a:srgbClr val="FFFF00"/>
              </a:solidFill>
            </a:endParaRPr>
          </a:p>
          <a:p>
            <a:endParaRPr lang="el-GR" dirty="0">
              <a:solidFill>
                <a:srgbClr val="FFFF00"/>
              </a:solidFill>
            </a:endParaRPr>
          </a:p>
          <a:p>
            <a:r>
              <a:rPr lang="el-GR" dirty="0" smtClean="0">
                <a:solidFill>
                  <a:srgbClr val="FFFF00"/>
                </a:solidFill>
              </a:rPr>
              <a:t>ΕΝΤΕΡΟΔΙΕΙΣΔΥΤΙΚ</a:t>
            </a:r>
            <a:r>
              <a:rPr lang="en-US" dirty="0" smtClean="0">
                <a:solidFill>
                  <a:srgbClr val="FFFF00"/>
                </a:solidFill>
              </a:rPr>
              <a:t>OI           (EIEC)</a:t>
            </a: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A8A7BDE-30C0-493E-94A1-03F88C4E7C13}" type="slidenum">
              <a:rPr lang="el-GR" smtClean="0"/>
              <a:pPr/>
              <a:t>11</a:t>
            </a:fld>
            <a:endParaRPr lang="el-GR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FF00"/>
                </a:solidFill>
              </a:rPr>
              <a:t>ΟΡΟΤΥΠΟΙ</a:t>
            </a:r>
            <a:r>
              <a:rPr lang="en-US" dirty="0" smtClean="0">
                <a:solidFill>
                  <a:srgbClr val="FFFF00"/>
                </a:solidFill>
              </a:rPr>
              <a:t/>
            </a:r>
            <a:br>
              <a:rPr lang="en-US" dirty="0" smtClean="0">
                <a:solidFill>
                  <a:srgbClr val="FFFF00"/>
                </a:solidFill>
              </a:rPr>
            </a:br>
            <a:r>
              <a:rPr lang="en-US" dirty="0" smtClean="0">
                <a:solidFill>
                  <a:srgbClr val="FFFF00"/>
                </a:solidFill>
              </a:rPr>
              <a:t>e. COLI</a:t>
            </a:r>
            <a:endParaRPr lang="en-GB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889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A7BDE-30C0-493E-94A1-03F88C4E7C13}" type="slidenum">
              <a:rPr lang="el-GR" smtClean="0"/>
              <a:pPr/>
              <a:t>12</a:t>
            </a:fld>
            <a:endParaRPr lang="el-GR"/>
          </a:p>
        </p:txBody>
      </p:sp>
      <p:pic>
        <p:nvPicPr>
          <p:cNvPr id="2050" name="Picture 2" descr="Figure 25-1. Virulence mechanisms of E coli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916832"/>
            <a:ext cx="5705475" cy="2495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832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A7BDE-30C0-493E-94A1-03F88C4E7C13}" type="slidenum">
              <a:rPr lang="el-GR" smtClean="0"/>
              <a:pPr/>
              <a:t>13</a:t>
            </a:fld>
            <a:endParaRPr lang="el-G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48680"/>
            <a:ext cx="6984775" cy="513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3519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A8A7BDE-30C0-493E-94A1-03F88C4E7C13}" type="slidenum">
              <a:rPr lang="el-GR" smtClean="0"/>
              <a:pPr/>
              <a:t>14</a:t>
            </a:fld>
            <a:endParaRPr lang="el-GR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026" name="Picture 2" descr="https://www.nejm.org/na101/home/literatum/publisher/mms/journals/content/nejm/2009/nejm_2009.361.issue-16/nejmcp0904162/production/images/img_xlarge/nejmcp0904162_t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855598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3790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Θέση περιεχομένου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516373525"/>
              </p:ext>
            </p:extLst>
          </p:nvPr>
        </p:nvGraphicFramePr>
        <p:xfrm>
          <a:off x="-21158" y="476672"/>
          <a:ext cx="9108502" cy="50380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1698"/>
                <a:gridCol w="1366275"/>
                <a:gridCol w="1528041"/>
                <a:gridCol w="1356320"/>
                <a:gridCol w="1518084"/>
                <a:gridCol w="1518084"/>
              </a:tblGrid>
              <a:tr h="648072">
                <a:tc>
                  <a:txBody>
                    <a:bodyPr/>
                    <a:lstStyle/>
                    <a:p>
                      <a:r>
                        <a:rPr lang="el-GR" sz="1200" dirty="0" smtClean="0">
                          <a:solidFill>
                            <a:srgbClr val="FFFF00"/>
                          </a:solidFill>
                        </a:rPr>
                        <a:t>ΟΡΟΤΥΠΟΙ</a:t>
                      </a:r>
                      <a:r>
                        <a:rPr lang="en-US" sz="120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sz="1200" i="1" dirty="0" smtClean="0">
                          <a:solidFill>
                            <a:srgbClr val="FFFF00"/>
                          </a:solidFill>
                        </a:rPr>
                        <a:t>E.coli</a:t>
                      </a:r>
                      <a:endParaRPr lang="en-GB" sz="1200" i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 smtClean="0">
                          <a:solidFill>
                            <a:srgbClr val="FFFF00"/>
                          </a:solidFill>
                        </a:rPr>
                        <a:t>ΑΝΕΠΤΥΓΜΕΝΕΣ</a:t>
                      </a:r>
                    </a:p>
                    <a:p>
                      <a:r>
                        <a:rPr lang="el-GR" sz="1200" dirty="0" smtClean="0">
                          <a:solidFill>
                            <a:srgbClr val="FFFF00"/>
                          </a:solidFill>
                        </a:rPr>
                        <a:t>ΧΩΡΕΣ</a:t>
                      </a:r>
                      <a:endParaRPr lang="en-GB" sz="12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 smtClean="0">
                          <a:solidFill>
                            <a:srgbClr val="FFFF00"/>
                          </a:solidFill>
                        </a:rPr>
                        <a:t>ΑΝΑΠΤΥΣΣΟΜΕΝΕΣ</a:t>
                      </a:r>
                      <a:endParaRPr lang="en-US" sz="1200" dirty="0" smtClean="0">
                        <a:solidFill>
                          <a:srgbClr val="FFFF00"/>
                        </a:solidFill>
                      </a:endParaRPr>
                    </a:p>
                    <a:p>
                      <a:r>
                        <a:rPr lang="el-GR" sz="1200" dirty="0" smtClean="0">
                          <a:solidFill>
                            <a:srgbClr val="FFFF00"/>
                          </a:solidFill>
                        </a:rPr>
                        <a:t>ΧΩΡΕΣ</a:t>
                      </a:r>
                      <a:endParaRPr lang="en-GB" sz="12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 smtClean="0">
                          <a:solidFill>
                            <a:srgbClr val="FFFF00"/>
                          </a:solidFill>
                        </a:rPr>
                        <a:t>ΚΛΙΝΙΚΟ ΣΥΝΔΡΟΜΟ</a:t>
                      </a:r>
                      <a:endParaRPr lang="en-GB" sz="12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 smtClean="0">
                          <a:solidFill>
                            <a:srgbClr val="FFFF00"/>
                          </a:solidFill>
                        </a:rPr>
                        <a:t>ΘΕΣΗ ΠΡΟΣΒΟΛΗΣ</a:t>
                      </a:r>
                      <a:endParaRPr lang="en-GB" sz="12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 smtClean="0">
                          <a:solidFill>
                            <a:srgbClr val="FFFF00"/>
                          </a:solidFill>
                        </a:rPr>
                        <a:t>ΤΟΞΙΝΕΣ</a:t>
                      </a:r>
                      <a:endParaRPr lang="en-GB" sz="12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777686">
                <a:tc>
                  <a:txBody>
                    <a:bodyPr/>
                    <a:lstStyle/>
                    <a:p>
                      <a:r>
                        <a:rPr lang="el-GR" sz="1200" dirty="0" smtClean="0">
                          <a:solidFill>
                            <a:srgbClr val="FFFF00"/>
                          </a:solidFill>
                        </a:rPr>
                        <a:t>ΕΝΤΕΡΟΤΟΞΙΝΟΓΟΝΟΙ</a:t>
                      </a:r>
                      <a:endParaRPr lang="en-GB" sz="12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 smtClean="0">
                          <a:solidFill>
                            <a:srgbClr val="FFFF00"/>
                          </a:solidFill>
                        </a:rPr>
                        <a:t>ΤΑΞΙΔΙΩΤΕΣ ΠΟΥ ΕΠΙΣΤΡΕΦΟΥΝ</a:t>
                      </a:r>
                      <a:endParaRPr lang="en-GB" sz="12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 smtClean="0">
                          <a:solidFill>
                            <a:srgbClr val="FFFF00"/>
                          </a:solidFill>
                        </a:rPr>
                        <a:t>ΗΛΙΚΙΑ&lt;5</a:t>
                      </a:r>
                      <a:r>
                        <a:rPr lang="el-GR" sz="1200" baseline="0" dirty="0" smtClean="0">
                          <a:solidFill>
                            <a:srgbClr val="FFFF00"/>
                          </a:solidFill>
                        </a:rPr>
                        <a:t> ΕΤΩΝ</a:t>
                      </a:r>
                      <a:endParaRPr lang="en-GB" sz="12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 smtClean="0">
                          <a:solidFill>
                            <a:srgbClr val="FFFF00"/>
                          </a:solidFill>
                        </a:rPr>
                        <a:t>ΥΔΑΡΗΣ ΔΙΑΡΡΟΙΑ</a:t>
                      </a:r>
                      <a:endParaRPr lang="en-GB" sz="12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 smtClean="0">
                          <a:solidFill>
                            <a:srgbClr val="FFFF00"/>
                          </a:solidFill>
                        </a:rPr>
                        <a:t>ΛΕΠΤΟ ΕΝΤΕΡΟ</a:t>
                      </a:r>
                      <a:endParaRPr lang="en-GB" sz="12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 smtClean="0">
                          <a:solidFill>
                            <a:srgbClr val="FFFF00"/>
                          </a:solidFill>
                        </a:rPr>
                        <a:t>ΘΕΡΜΟ ΕΥΑΙΣΘΗΤΗ ΚΑΙ ΘΕΡΜΟΑΝΘΕΚΤΙΚΗ</a:t>
                      </a:r>
                      <a:r>
                        <a:rPr lang="el-GR" sz="1200" baseline="0" dirty="0" smtClean="0">
                          <a:solidFill>
                            <a:srgbClr val="FFFF00"/>
                          </a:solidFill>
                        </a:rPr>
                        <a:t> ΤΟΞΙΝΗ </a:t>
                      </a:r>
                      <a:endParaRPr lang="en-GB" sz="12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777686">
                <a:tc>
                  <a:txBody>
                    <a:bodyPr/>
                    <a:lstStyle/>
                    <a:p>
                      <a:r>
                        <a:rPr lang="el-GR" sz="1200" dirty="0" smtClean="0">
                          <a:solidFill>
                            <a:srgbClr val="FFFF00"/>
                          </a:solidFill>
                        </a:rPr>
                        <a:t>ΕΝΤΕΡΟΔΙΕΙΣΔΥΤΙΚΟΙ</a:t>
                      </a:r>
                      <a:endParaRPr lang="en-GB" sz="12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 smtClean="0">
                          <a:solidFill>
                            <a:srgbClr val="FFFF00"/>
                          </a:solidFill>
                        </a:rPr>
                        <a:t>ΣΠΑΝΙΑ</a:t>
                      </a:r>
                      <a:endParaRPr lang="en-GB" sz="12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 smtClean="0">
                          <a:solidFill>
                            <a:srgbClr val="FFFF00"/>
                          </a:solidFill>
                        </a:rPr>
                        <a:t>ΟΛΕΣ ΟΙ</a:t>
                      </a:r>
                      <a:r>
                        <a:rPr lang="en-US" sz="120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l-GR" sz="1200" dirty="0" smtClean="0">
                          <a:solidFill>
                            <a:srgbClr val="FFFF00"/>
                          </a:solidFill>
                        </a:rPr>
                        <a:t> ΗΛΙΚΙΕΣ</a:t>
                      </a:r>
                      <a:endParaRPr lang="en-GB" sz="12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 smtClean="0">
                          <a:solidFill>
                            <a:srgbClr val="FFFF00"/>
                          </a:solidFill>
                        </a:rPr>
                        <a:t>ΔΥΣΕΝΤΕΡΙΑ</a:t>
                      </a:r>
                    </a:p>
                    <a:p>
                      <a:r>
                        <a:rPr lang="el-GR" sz="1200" dirty="0" smtClean="0">
                          <a:solidFill>
                            <a:srgbClr val="FFFF00"/>
                          </a:solidFill>
                        </a:rPr>
                        <a:t>(ΑΙΜΑΤΗΡΗ</a:t>
                      </a:r>
                      <a:r>
                        <a:rPr lang="el-GR" sz="1200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l-GR" sz="1200" dirty="0" smtClean="0">
                          <a:solidFill>
                            <a:srgbClr val="FFFF00"/>
                          </a:solidFill>
                        </a:rPr>
                        <a:t>ΔΙΑΡΡΟΙΑ, ΒΛΕΝΝΑ,</a:t>
                      </a:r>
                      <a:r>
                        <a:rPr lang="el-GR" sz="1200" baseline="0" dirty="0" smtClean="0">
                          <a:solidFill>
                            <a:srgbClr val="FFFF00"/>
                          </a:solidFill>
                        </a:rPr>
                        <a:t> ΠΥΡΕΤΟΣ)</a:t>
                      </a:r>
                      <a:endParaRPr lang="en-GB" sz="12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 smtClean="0">
                          <a:solidFill>
                            <a:srgbClr val="FFFF00"/>
                          </a:solidFill>
                        </a:rPr>
                        <a:t>ΚΟΛΟΝ ΚΥΡΙΩΣ ΚΑΙ ΛΙΓΟΤΕΡΟ ΤΟ ΛΕΠΤΟ</a:t>
                      </a:r>
                      <a:endParaRPr lang="en-GB" sz="12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FFFF00"/>
                          </a:solidFill>
                        </a:rPr>
                        <a:t>SHIGELLA-LIKE</a:t>
                      </a:r>
                      <a:endParaRPr lang="en-GB" sz="1200" dirty="0" smtClean="0">
                        <a:solidFill>
                          <a:srgbClr val="FFFF00"/>
                        </a:solidFill>
                      </a:endParaRPr>
                    </a:p>
                    <a:p>
                      <a:r>
                        <a:rPr lang="el-GR" sz="1200" dirty="0" smtClean="0">
                          <a:solidFill>
                            <a:srgbClr val="FFFF00"/>
                          </a:solidFill>
                        </a:rPr>
                        <a:t>ΕΝΤΕΡΟΤΟΞΙΝΗ</a:t>
                      </a:r>
                      <a:endParaRPr lang="en-GB" sz="12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777686">
                <a:tc>
                  <a:txBody>
                    <a:bodyPr/>
                    <a:lstStyle/>
                    <a:p>
                      <a:r>
                        <a:rPr lang="el-GR" sz="1200" dirty="0" smtClean="0">
                          <a:solidFill>
                            <a:srgbClr val="FFFF00"/>
                          </a:solidFill>
                        </a:rPr>
                        <a:t>ΕΝΤΕΡΟΑΙΜΟΡΡΑΓΙΚΟΙ</a:t>
                      </a:r>
                      <a:endParaRPr lang="en-GB" sz="12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 smtClean="0">
                          <a:solidFill>
                            <a:srgbClr val="FFFF00"/>
                          </a:solidFill>
                        </a:rPr>
                        <a:t>ΠΑΙΔΙΑ, ΗΛΙΚΙΩΜΕΝΟΙ</a:t>
                      </a:r>
                      <a:endParaRPr lang="en-GB" sz="12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 smtClean="0">
                          <a:solidFill>
                            <a:srgbClr val="FFFF00"/>
                          </a:solidFill>
                        </a:rPr>
                        <a:t>ΣΠΑΝΙΑ</a:t>
                      </a:r>
                      <a:endParaRPr lang="en-GB" sz="12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 smtClean="0">
                          <a:solidFill>
                            <a:srgbClr val="FFFF00"/>
                          </a:solidFill>
                        </a:rPr>
                        <a:t>ΑΙΜΟΡΡΑΓΙΚΗ ΚΟΛΙΤΙΔΑ , ΑΙΜΟΛΥΤΙΚΟ ΟΥΡΑΙΜΙΚ ΣΥΝΔΡΟΜΟ</a:t>
                      </a:r>
                      <a:endParaRPr lang="en-GB" sz="12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 smtClean="0">
                          <a:solidFill>
                            <a:srgbClr val="FFFF00"/>
                          </a:solidFill>
                        </a:rPr>
                        <a:t>ΚΟΛΟΝ</a:t>
                      </a:r>
                      <a:endParaRPr lang="en-GB" sz="12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FFFF00"/>
                          </a:solidFill>
                        </a:rPr>
                        <a:t>SHIGA </a:t>
                      </a:r>
                      <a:r>
                        <a:rPr lang="el-GR" sz="1200" dirty="0" smtClean="0">
                          <a:solidFill>
                            <a:srgbClr val="FFFF00"/>
                          </a:solidFill>
                        </a:rPr>
                        <a:t>ΤΟ</a:t>
                      </a:r>
                      <a:r>
                        <a:rPr lang="en-US" sz="1200" dirty="0" smtClean="0">
                          <a:solidFill>
                            <a:srgbClr val="FFFF00"/>
                          </a:solidFill>
                        </a:rPr>
                        <a:t>JINES</a:t>
                      </a:r>
                      <a:r>
                        <a:rPr lang="en-US" sz="1200" baseline="0" dirty="0" smtClean="0">
                          <a:solidFill>
                            <a:srgbClr val="FFFF00"/>
                          </a:solidFill>
                        </a:rPr>
                        <a:t> (Stx1 </a:t>
                      </a:r>
                      <a:r>
                        <a:rPr lang="el-GR" sz="1200" baseline="0" dirty="0" smtClean="0">
                          <a:solidFill>
                            <a:srgbClr val="FFFF00"/>
                          </a:solidFill>
                        </a:rPr>
                        <a:t>και </a:t>
                      </a:r>
                      <a:r>
                        <a:rPr lang="en-US" sz="1200" baseline="0" dirty="0" smtClean="0">
                          <a:solidFill>
                            <a:srgbClr val="FFFF00"/>
                          </a:solidFill>
                        </a:rPr>
                        <a:t>Stx2)</a:t>
                      </a:r>
                      <a:endParaRPr lang="en-GB" sz="12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777686">
                <a:tc>
                  <a:txBody>
                    <a:bodyPr/>
                    <a:lstStyle/>
                    <a:p>
                      <a:r>
                        <a:rPr lang="el-GR" sz="1200" dirty="0" smtClean="0">
                          <a:solidFill>
                            <a:srgbClr val="FFFF00"/>
                          </a:solidFill>
                        </a:rPr>
                        <a:t>ΕΝΤΕΡΟΠΑΘΟΓΟΝΟΙ</a:t>
                      </a:r>
                      <a:endParaRPr lang="en-GB" sz="12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 smtClean="0">
                          <a:solidFill>
                            <a:srgbClr val="FFFF00"/>
                          </a:solidFill>
                        </a:rPr>
                        <a:t>ΣΠΑΝΙΑ</a:t>
                      </a:r>
                      <a:endParaRPr lang="en-GB" sz="12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 smtClean="0">
                          <a:solidFill>
                            <a:srgbClr val="FFFF00"/>
                          </a:solidFill>
                        </a:rPr>
                        <a:t>&lt;2 ΕΤΩΝ</a:t>
                      </a:r>
                      <a:endParaRPr lang="en-GB" sz="12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 smtClean="0">
                          <a:solidFill>
                            <a:srgbClr val="FFFF00"/>
                          </a:solidFill>
                        </a:rPr>
                        <a:t>ΥΔΑΡΗΣ</a:t>
                      </a:r>
                      <a:r>
                        <a:rPr lang="el-GR" sz="1200" baseline="0" dirty="0" smtClean="0">
                          <a:solidFill>
                            <a:srgbClr val="FFFF00"/>
                          </a:solidFill>
                        </a:rPr>
                        <a:t> ΔΙΑΡΡΟΙΑ</a:t>
                      </a:r>
                      <a:endParaRPr lang="en-GB" sz="12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200" dirty="0" smtClean="0">
                          <a:solidFill>
                            <a:srgbClr val="FFFF00"/>
                          </a:solidFill>
                        </a:rPr>
                        <a:t>ΛΕΠΤΟ ΕΝΤΕΡΟ</a:t>
                      </a:r>
                      <a:endParaRPr lang="en-GB" sz="1200" dirty="0" smtClean="0">
                        <a:solidFill>
                          <a:srgbClr val="FFFF00"/>
                        </a:solidFill>
                      </a:endParaRPr>
                    </a:p>
                    <a:p>
                      <a:endParaRPr lang="en-GB" sz="12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 smtClean="0">
                          <a:solidFill>
                            <a:srgbClr val="FFFF00"/>
                          </a:solidFill>
                        </a:rPr>
                        <a:t>ΑΓΝΩΣΤΗ</a:t>
                      </a:r>
                      <a:endParaRPr lang="en-GB" sz="12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777686">
                <a:tc>
                  <a:txBody>
                    <a:bodyPr/>
                    <a:lstStyle/>
                    <a:p>
                      <a:r>
                        <a:rPr lang="el-GR" sz="1100" dirty="0" smtClean="0">
                          <a:solidFill>
                            <a:srgbClr val="FFFF00"/>
                          </a:solidFill>
                        </a:rPr>
                        <a:t>ΕΝΤΕΡΟΣΥ</a:t>
                      </a:r>
                      <a:r>
                        <a:rPr lang="en-US" sz="1100" dirty="0" smtClean="0">
                          <a:solidFill>
                            <a:srgbClr val="FFFF00"/>
                          </a:solidFill>
                        </a:rPr>
                        <a:t>NA</a:t>
                      </a:r>
                      <a:r>
                        <a:rPr lang="el-GR" sz="1100" dirty="0" smtClean="0">
                          <a:solidFill>
                            <a:srgbClr val="FFFF00"/>
                          </a:solidFill>
                        </a:rPr>
                        <a:t>ΘΡΟΙΣΤΙΚΟΙ</a:t>
                      </a:r>
                      <a:endParaRPr lang="en-GB" sz="11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 smtClean="0">
                          <a:solidFill>
                            <a:srgbClr val="FFFF00"/>
                          </a:solidFill>
                        </a:rPr>
                        <a:t>ΣΠΑΝΙΑ</a:t>
                      </a:r>
                      <a:endParaRPr lang="en-GB" sz="12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 smtClean="0">
                          <a:solidFill>
                            <a:srgbClr val="FFFF00"/>
                          </a:solidFill>
                        </a:rPr>
                        <a:t>ΠΑΙΔΙΑ</a:t>
                      </a:r>
                      <a:endParaRPr lang="en-GB" sz="12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 smtClean="0">
                          <a:solidFill>
                            <a:srgbClr val="FFFF00"/>
                          </a:solidFill>
                        </a:rPr>
                        <a:t>ΕΠΙΜΟΝΗ</a:t>
                      </a:r>
                      <a:r>
                        <a:rPr lang="el-GR" sz="1200" baseline="0" dirty="0" smtClean="0">
                          <a:solidFill>
                            <a:srgbClr val="FFFF00"/>
                          </a:solidFill>
                        </a:rPr>
                        <a:t> ΥΔΑΡΗΣ ΔΙΑΡΡΟΙΑ</a:t>
                      </a:r>
                      <a:endParaRPr lang="en-GB" sz="12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 smtClean="0">
                          <a:solidFill>
                            <a:srgbClr val="FFFF00"/>
                          </a:solidFill>
                        </a:rPr>
                        <a:t>ΛΕΠΤΟ ΕΝΤΕΡΟ</a:t>
                      </a:r>
                      <a:endParaRPr lang="en-GB" sz="12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 smtClean="0">
                          <a:solidFill>
                            <a:srgbClr val="FFFF00"/>
                          </a:solidFill>
                        </a:rPr>
                        <a:t>ΕΝΤΕΡΟΤΟΞΙΝΗ ΘΕΡΜΟΑΝΘΕΚΤΙΚΗ </a:t>
                      </a:r>
                      <a:endParaRPr lang="en-GB" sz="12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Θέση αριθμού διαφάνειας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A8A7BDE-30C0-493E-94A1-03F88C4E7C13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2555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sz="quarter" idx="13"/>
          </p:nvPr>
        </p:nvSpPr>
        <p:spPr>
          <a:xfrm>
            <a:off x="539552" y="476672"/>
            <a:ext cx="7992888" cy="38862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dirty="0" smtClean="0">
                <a:solidFill>
                  <a:srgbClr val="FFFF00"/>
                </a:solidFill>
              </a:rPr>
              <a:t>                                                       ΕΚΚΡΙΤΙΚΗ ΔΙΑΡΡΟΙΑ</a:t>
            </a:r>
          </a:p>
          <a:p>
            <a:pPr marL="0" indent="0">
              <a:buNone/>
            </a:pPr>
            <a:endParaRPr lang="el-GR" dirty="0">
              <a:solidFill>
                <a:srgbClr val="FFFF00"/>
              </a:solidFill>
            </a:endParaRPr>
          </a:p>
          <a:p>
            <a:r>
              <a:rPr lang="el-GR" dirty="0" smtClean="0">
                <a:solidFill>
                  <a:srgbClr val="FFFF00"/>
                </a:solidFill>
              </a:rPr>
              <a:t>ΑΙΤΙΑ</a:t>
            </a:r>
            <a:r>
              <a:rPr lang="en-US" dirty="0" smtClean="0">
                <a:solidFill>
                  <a:srgbClr val="FFFF00"/>
                </a:solidFill>
              </a:rPr>
              <a:t>: </a:t>
            </a:r>
            <a:r>
              <a:rPr lang="el-GR" dirty="0" smtClean="0">
                <a:solidFill>
                  <a:srgbClr val="FFFF00"/>
                </a:solidFill>
              </a:rPr>
              <a:t>Δονάκιο χολέρας (</a:t>
            </a:r>
            <a:r>
              <a:rPr lang="en-US" dirty="0" smtClean="0">
                <a:solidFill>
                  <a:srgbClr val="FFFF00"/>
                </a:solidFill>
              </a:rPr>
              <a:t>Vibrio </a:t>
            </a:r>
            <a:r>
              <a:rPr lang="en-US" dirty="0" err="1" smtClean="0">
                <a:solidFill>
                  <a:srgbClr val="FFFF00"/>
                </a:solidFill>
              </a:rPr>
              <a:t>cholerae</a:t>
            </a:r>
            <a:r>
              <a:rPr lang="el-GR" dirty="0" smtClean="0">
                <a:solidFill>
                  <a:srgbClr val="FFFF00"/>
                </a:solidFill>
              </a:rPr>
              <a:t>)</a:t>
            </a:r>
            <a:r>
              <a:rPr lang="en-US" dirty="0" smtClean="0">
                <a:solidFill>
                  <a:srgbClr val="FFFF00"/>
                </a:solidFill>
              </a:rPr>
              <a:t>, </a:t>
            </a:r>
            <a:r>
              <a:rPr lang="el-GR" dirty="0" err="1" smtClean="0">
                <a:solidFill>
                  <a:srgbClr val="FFFF00"/>
                </a:solidFill>
              </a:rPr>
              <a:t>Εντεροτοξινογόνοι</a:t>
            </a:r>
            <a:r>
              <a:rPr lang="el-GR" dirty="0" smtClean="0">
                <a:solidFill>
                  <a:srgbClr val="FFFF00"/>
                </a:solidFill>
              </a:rPr>
              <a:t> και </a:t>
            </a:r>
            <a:r>
              <a:rPr lang="el-GR" dirty="0" err="1" smtClean="0">
                <a:solidFill>
                  <a:srgbClr val="FFFF00"/>
                </a:solidFill>
              </a:rPr>
              <a:t>εντεροσυναθροιστικοί</a:t>
            </a:r>
            <a:r>
              <a:rPr lang="el-GR" dirty="0" smtClean="0">
                <a:solidFill>
                  <a:srgbClr val="FFFF00"/>
                </a:solidFill>
              </a:rPr>
              <a:t> </a:t>
            </a:r>
            <a:r>
              <a:rPr lang="el-GR" dirty="0" err="1" smtClean="0">
                <a:solidFill>
                  <a:srgbClr val="FFFF00"/>
                </a:solidFill>
              </a:rPr>
              <a:t>ορότυποι</a:t>
            </a:r>
            <a:r>
              <a:rPr lang="el-GR" dirty="0" smtClean="0">
                <a:solidFill>
                  <a:srgbClr val="FFFF00"/>
                </a:solidFill>
              </a:rPr>
              <a:t> </a:t>
            </a:r>
            <a:r>
              <a:rPr lang="en-US" dirty="0" smtClean="0">
                <a:solidFill>
                  <a:srgbClr val="FFFF00"/>
                </a:solidFill>
              </a:rPr>
              <a:t>E.coli [ETEC, EAEC], </a:t>
            </a:r>
            <a:r>
              <a:rPr lang="el-GR" dirty="0" smtClean="0">
                <a:solidFill>
                  <a:srgbClr val="FFFF00"/>
                </a:solidFill>
              </a:rPr>
              <a:t>Ιοί </a:t>
            </a:r>
            <a:r>
              <a:rPr lang="en-US" dirty="0">
                <a:solidFill>
                  <a:srgbClr val="FFFF00"/>
                </a:solidFill>
              </a:rPr>
              <a:t>R</a:t>
            </a:r>
            <a:r>
              <a:rPr lang="en-US" dirty="0" smtClean="0">
                <a:solidFill>
                  <a:srgbClr val="FFFF00"/>
                </a:solidFill>
              </a:rPr>
              <a:t>otavirus</a:t>
            </a:r>
            <a:r>
              <a:rPr lang="el-GR" dirty="0" smtClean="0">
                <a:solidFill>
                  <a:srgbClr val="FFFF00"/>
                </a:solidFill>
              </a:rPr>
              <a:t> και </a:t>
            </a:r>
            <a:r>
              <a:rPr lang="en-US" dirty="0" smtClean="0">
                <a:solidFill>
                  <a:srgbClr val="FFFF00"/>
                </a:solidFill>
              </a:rPr>
              <a:t>Norwalk, Giardia lamblia, Cryptosporidium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l-GR" u="sng" dirty="0" smtClean="0">
                <a:solidFill>
                  <a:srgbClr val="FFFF00"/>
                </a:solidFill>
              </a:rPr>
              <a:t>ΑΠΟΥΣΙΑ ΛΕΥΚΟΚΥΤΤΑΡΩΝ</a:t>
            </a:r>
          </a:p>
          <a:p>
            <a:pPr marL="0" indent="0">
              <a:buNone/>
            </a:pPr>
            <a:endParaRPr lang="el-GR" dirty="0">
              <a:solidFill>
                <a:srgbClr val="FFFF00"/>
              </a:solidFill>
            </a:endParaRPr>
          </a:p>
          <a:p>
            <a:r>
              <a:rPr lang="el-GR" dirty="0" smtClean="0">
                <a:solidFill>
                  <a:srgbClr val="FFFF00"/>
                </a:solidFill>
              </a:rPr>
              <a:t>Εντεροτοξίνες </a:t>
            </a:r>
          </a:p>
          <a:p>
            <a:endParaRPr lang="el-GR" dirty="0">
              <a:solidFill>
                <a:srgbClr val="FFFF00"/>
              </a:solidFill>
            </a:endParaRPr>
          </a:p>
          <a:p>
            <a:r>
              <a:rPr lang="el-GR" dirty="0" smtClean="0">
                <a:solidFill>
                  <a:srgbClr val="FFFF00"/>
                </a:solidFill>
              </a:rPr>
              <a:t>Παρατεταμένη ενεργοποίηση επιθηλιακής </a:t>
            </a:r>
            <a:r>
              <a:rPr lang="el-GR" dirty="0" err="1" smtClean="0">
                <a:solidFill>
                  <a:srgbClr val="FFFF00"/>
                </a:solidFill>
              </a:rPr>
              <a:t>αδενυλικής</a:t>
            </a:r>
            <a:r>
              <a:rPr lang="el-GR" dirty="0" smtClean="0">
                <a:solidFill>
                  <a:srgbClr val="FFFF00"/>
                </a:solidFill>
              </a:rPr>
              <a:t> </a:t>
            </a:r>
            <a:r>
              <a:rPr lang="el-GR" dirty="0" err="1" smtClean="0">
                <a:solidFill>
                  <a:srgbClr val="FFFF00"/>
                </a:solidFill>
              </a:rPr>
              <a:t>κυκλάσης</a:t>
            </a:r>
            <a:r>
              <a:rPr lang="el-GR" dirty="0" smtClean="0">
                <a:solidFill>
                  <a:srgbClr val="FFFF00"/>
                </a:solidFill>
              </a:rPr>
              <a:t> (</a:t>
            </a:r>
            <a:r>
              <a:rPr lang="en-US" dirty="0" smtClean="0">
                <a:solidFill>
                  <a:srgbClr val="FFFF00"/>
                </a:solidFill>
              </a:rPr>
              <a:t>Vibrio </a:t>
            </a:r>
            <a:r>
              <a:rPr lang="en-US" dirty="0" err="1" smtClean="0">
                <a:solidFill>
                  <a:srgbClr val="FFFF00"/>
                </a:solidFill>
              </a:rPr>
              <a:t>cholerae</a:t>
            </a:r>
            <a:r>
              <a:rPr lang="en-US" dirty="0" smtClean="0">
                <a:solidFill>
                  <a:srgbClr val="FFFF00"/>
                </a:solidFill>
              </a:rPr>
              <a:t>)</a:t>
            </a:r>
            <a:r>
              <a:rPr lang="el-GR" dirty="0" smtClean="0">
                <a:solidFill>
                  <a:srgbClr val="FFFF00"/>
                </a:solidFill>
              </a:rPr>
              <a:t>                        Αυξημένο ενδοκυττάριο κυκλικό </a:t>
            </a:r>
            <a:r>
              <a:rPr lang="en-US" dirty="0" smtClean="0">
                <a:solidFill>
                  <a:srgbClr val="FFFF00"/>
                </a:solidFill>
              </a:rPr>
              <a:t>AMP         </a:t>
            </a:r>
            <a:r>
              <a:rPr lang="el-GR" dirty="0" smtClean="0">
                <a:solidFill>
                  <a:srgbClr val="FFFF00"/>
                </a:solidFill>
              </a:rPr>
              <a:t> </a:t>
            </a:r>
          </a:p>
          <a:p>
            <a:pPr marL="0" indent="0">
              <a:buNone/>
            </a:pPr>
            <a:r>
              <a:rPr lang="el-GR" dirty="0">
                <a:solidFill>
                  <a:srgbClr val="FFFF00"/>
                </a:solidFill>
              </a:rPr>
              <a:t> </a:t>
            </a:r>
            <a:r>
              <a:rPr lang="el-GR" dirty="0" smtClean="0">
                <a:solidFill>
                  <a:srgbClr val="FFFF00"/>
                </a:solidFill>
              </a:rPr>
              <a:t>    Σημαντική απώλεια ύδατος, νατρίου, καλίου, χλωρίου και </a:t>
            </a:r>
            <a:r>
              <a:rPr lang="el-GR" dirty="0" err="1" smtClean="0">
                <a:solidFill>
                  <a:srgbClr val="FFFF00"/>
                </a:solidFill>
              </a:rPr>
              <a:t>διττανθρακικών</a:t>
            </a:r>
            <a:r>
              <a:rPr lang="el-GR" dirty="0" smtClean="0">
                <a:solidFill>
                  <a:srgbClr val="FFFF00"/>
                </a:solidFill>
              </a:rPr>
              <a:t> </a:t>
            </a: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A8A7BDE-30C0-493E-94A1-03F88C4E7C13}" type="slidenum">
              <a:rPr lang="el-GR" smtClean="0"/>
              <a:pPr/>
              <a:t>16</a:t>
            </a:fld>
            <a:endParaRPr lang="el-GR"/>
          </a:p>
        </p:txBody>
      </p:sp>
      <p:sp>
        <p:nvSpPr>
          <p:cNvPr id="4" name="Δεξιό βέλος 3"/>
          <p:cNvSpPr/>
          <p:nvPr/>
        </p:nvSpPr>
        <p:spPr>
          <a:xfrm>
            <a:off x="2058050" y="3861048"/>
            <a:ext cx="504056" cy="45719"/>
          </a:xfrm>
          <a:prstGeom prst="rightArrow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Δεξιό βέλος 4"/>
          <p:cNvSpPr/>
          <p:nvPr/>
        </p:nvSpPr>
        <p:spPr>
          <a:xfrm>
            <a:off x="6740229" y="3815329"/>
            <a:ext cx="504056" cy="45719"/>
          </a:xfrm>
          <a:prstGeom prst="rightArrow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9505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A8A7BDE-30C0-493E-94A1-03F88C4E7C13}" type="slidenum">
              <a:rPr lang="el-GR" smtClean="0"/>
              <a:pPr/>
              <a:t>17</a:t>
            </a:fld>
            <a:endParaRPr lang="el-GR"/>
          </a:p>
        </p:txBody>
      </p:sp>
      <p:sp>
        <p:nvSpPr>
          <p:cNvPr id="5" name="Ορθογώνιο 4"/>
          <p:cNvSpPr/>
          <p:nvPr/>
        </p:nvSpPr>
        <p:spPr>
          <a:xfrm>
            <a:off x="611560" y="2828836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>
                <a:solidFill>
                  <a:srgbClr val="FFFF00"/>
                </a:solidFill>
              </a:rPr>
              <a:t>Enterotoxigenic</a:t>
            </a:r>
            <a:r>
              <a:rPr lang="en-GB" dirty="0">
                <a:solidFill>
                  <a:srgbClr val="FFFF00"/>
                </a:solidFill>
              </a:rPr>
              <a:t> and </a:t>
            </a:r>
            <a:r>
              <a:rPr lang="en-GB" dirty="0" err="1">
                <a:solidFill>
                  <a:srgbClr val="FFFF00"/>
                </a:solidFill>
              </a:rPr>
              <a:t>Enterohemorrhagic</a:t>
            </a:r>
            <a:r>
              <a:rPr lang="en-GB" dirty="0">
                <a:solidFill>
                  <a:srgbClr val="FFFF00"/>
                </a:solidFill>
              </a:rPr>
              <a:t> Escherichia coli: Survival and Modulation of Virulence in the Human... http://dx.doi.org/10.5772/intechopen.68309</a:t>
            </a:r>
          </a:p>
        </p:txBody>
      </p:sp>
    </p:spTree>
    <p:extLst>
      <p:ext uri="{BB962C8B-B14F-4D97-AF65-F5344CB8AC3E}">
        <p14:creationId xmlns:p14="http://schemas.microsoft.com/office/powerpoint/2010/main" val="521303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A7BDE-30C0-493E-94A1-03F88C4E7C13}" type="slidenum">
              <a:rPr lang="el-GR" smtClean="0"/>
              <a:pPr/>
              <a:t>18</a:t>
            </a:fld>
            <a:endParaRPr lang="el-G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36600"/>
            <a:ext cx="9144000" cy="538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21400"/>
            <a:ext cx="91440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5159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A7BDE-30C0-493E-94A1-03F88C4E7C13}" type="slidenum">
              <a:rPr lang="el-GR" smtClean="0"/>
              <a:pPr/>
              <a:t>19</a:t>
            </a:fld>
            <a:endParaRPr lang="el-GR"/>
          </a:p>
        </p:txBody>
      </p:sp>
      <p:sp>
        <p:nvSpPr>
          <p:cNvPr id="4" name="Ορθογώνιο 3"/>
          <p:cNvSpPr/>
          <p:nvPr/>
        </p:nvSpPr>
        <p:spPr>
          <a:xfrm>
            <a:off x="971600" y="1582341"/>
            <a:ext cx="741682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i="1" dirty="0" smtClean="0">
                <a:solidFill>
                  <a:srgbClr val="FFFF00"/>
                </a:solidFill>
              </a:rPr>
              <a:t>To </a:t>
            </a:r>
            <a:r>
              <a:rPr lang="el-GR" i="1" dirty="0" smtClean="0">
                <a:solidFill>
                  <a:srgbClr val="FFFF00"/>
                </a:solidFill>
              </a:rPr>
              <a:t>δονάκιο της χολέρας (</a:t>
            </a:r>
            <a:r>
              <a:rPr lang="en-GB" i="1" dirty="0" smtClean="0">
                <a:solidFill>
                  <a:srgbClr val="FFFF00"/>
                </a:solidFill>
              </a:rPr>
              <a:t>V</a:t>
            </a:r>
            <a:r>
              <a:rPr lang="en-US" i="1" dirty="0" err="1" smtClean="0">
                <a:solidFill>
                  <a:srgbClr val="FFFF00"/>
                </a:solidFill>
              </a:rPr>
              <a:t>ibrio</a:t>
            </a:r>
            <a:r>
              <a:rPr lang="en-US" i="1" dirty="0" smtClean="0">
                <a:solidFill>
                  <a:srgbClr val="FFFF00"/>
                </a:solidFill>
              </a:rPr>
              <a:t> </a:t>
            </a:r>
            <a:r>
              <a:rPr lang="en-GB" i="1" dirty="0" err="1" smtClean="0">
                <a:solidFill>
                  <a:srgbClr val="FFFF00"/>
                </a:solidFill>
              </a:rPr>
              <a:t>cholerae</a:t>
            </a:r>
            <a:r>
              <a:rPr lang="en-GB" dirty="0">
                <a:solidFill>
                  <a:srgbClr val="FFFF00"/>
                </a:solidFill>
              </a:rPr>
              <a:t> </a:t>
            </a:r>
            <a:r>
              <a:rPr lang="el-GR" dirty="0" smtClean="0">
                <a:solidFill>
                  <a:srgbClr val="FFFF00"/>
                </a:solidFill>
              </a:rPr>
              <a:t>)</a:t>
            </a:r>
            <a:r>
              <a:rPr lang="en-GB" dirty="0" smtClean="0">
                <a:solidFill>
                  <a:srgbClr val="FFFF00"/>
                </a:solidFill>
              </a:rPr>
              <a:t> </a:t>
            </a:r>
            <a:r>
              <a:rPr lang="el-GR" dirty="0" smtClean="0">
                <a:solidFill>
                  <a:srgbClr val="FFFF00"/>
                </a:solidFill>
              </a:rPr>
              <a:t>έχει σχήμα σαν κόμμα, είναι</a:t>
            </a:r>
            <a:r>
              <a:rPr lang="en-GB" dirty="0" smtClean="0">
                <a:solidFill>
                  <a:srgbClr val="FFFF00"/>
                </a:solidFill>
              </a:rPr>
              <a:t> gram-</a:t>
            </a:r>
            <a:r>
              <a:rPr lang="el-GR" dirty="0" smtClean="0">
                <a:solidFill>
                  <a:srgbClr val="FFFF00"/>
                </a:solidFill>
              </a:rPr>
              <a:t>αρνητικός αερόβιος ή και δυνητικά αναερόβιος </a:t>
            </a:r>
            <a:r>
              <a:rPr lang="el-GR" dirty="0" err="1" smtClean="0">
                <a:solidFill>
                  <a:srgbClr val="FFFF00"/>
                </a:solidFill>
              </a:rPr>
              <a:t>βάκιλλος</a:t>
            </a:r>
            <a:r>
              <a:rPr lang="el-GR" dirty="0" smtClean="0">
                <a:solidFill>
                  <a:srgbClr val="FFFF00"/>
                </a:solidFill>
              </a:rPr>
              <a:t> με μέγεθος </a:t>
            </a:r>
            <a:r>
              <a:rPr lang="en-GB" dirty="0" smtClean="0">
                <a:solidFill>
                  <a:srgbClr val="FFFF00"/>
                </a:solidFill>
              </a:rPr>
              <a:t>1-3 µm</a:t>
            </a:r>
            <a:r>
              <a:rPr lang="el-GR" dirty="0">
                <a:solidFill>
                  <a:srgbClr val="FFFF00"/>
                </a:solidFill>
              </a:rPr>
              <a:t> </a:t>
            </a:r>
            <a:r>
              <a:rPr lang="el-GR" dirty="0" smtClean="0">
                <a:solidFill>
                  <a:srgbClr val="FFFF00"/>
                </a:solidFill>
              </a:rPr>
              <a:t>σε μήκος και</a:t>
            </a:r>
            <a:r>
              <a:rPr lang="el-GR" dirty="0">
                <a:solidFill>
                  <a:srgbClr val="FFFF00"/>
                </a:solidFill>
              </a:rPr>
              <a:t> </a:t>
            </a:r>
            <a:r>
              <a:rPr lang="en-GB" dirty="0" smtClean="0">
                <a:solidFill>
                  <a:srgbClr val="FFFF00"/>
                </a:solidFill>
              </a:rPr>
              <a:t>0.5-0.8 µm </a:t>
            </a:r>
            <a:r>
              <a:rPr lang="el-GR" dirty="0" smtClean="0">
                <a:solidFill>
                  <a:srgbClr val="FFFF00"/>
                </a:solidFill>
              </a:rPr>
              <a:t>διάμετρο</a:t>
            </a:r>
            <a:r>
              <a:rPr lang="en-GB" dirty="0" smtClean="0">
                <a:solidFill>
                  <a:srgbClr val="FFFF00"/>
                </a:solidFill>
              </a:rPr>
              <a:t>. </a:t>
            </a:r>
            <a:r>
              <a:rPr lang="el-GR" dirty="0" smtClean="0">
                <a:solidFill>
                  <a:srgbClr val="FFFF00"/>
                </a:solidFill>
              </a:rPr>
              <a:t>Η </a:t>
            </a:r>
            <a:r>
              <a:rPr lang="el-GR" dirty="0" err="1" smtClean="0">
                <a:solidFill>
                  <a:srgbClr val="FFFF00"/>
                </a:solidFill>
              </a:rPr>
              <a:t>αντιγονική</a:t>
            </a:r>
            <a:r>
              <a:rPr lang="el-GR" dirty="0" smtClean="0">
                <a:solidFill>
                  <a:srgbClr val="FFFF00"/>
                </a:solidFill>
              </a:rPr>
              <a:t> του δομή αποτελείται από το σωματικό αντιγόνο Ο και το </a:t>
            </a:r>
            <a:r>
              <a:rPr lang="el-GR" dirty="0" err="1" smtClean="0">
                <a:solidFill>
                  <a:srgbClr val="FFFF00"/>
                </a:solidFill>
              </a:rPr>
              <a:t>βλεφαριδικό</a:t>
            </a:r>
            <a:r>
              <a:rPr lang="el-GR" dirty="0" smtClean="0">
                <a:solidFill>
                  <a:srgbClr val="FFFF00"/>
                </a:solidFill>
              </a:rPr>
              <a:t> αντιγόνο </a:t>
            </a:r>
            <a:r>
              <a:rPr lang="en-GB" dirty="0" smtClean="0">
                <a:solidFill>
                  <a:srgbClr val="FFFF00"/>
                </a:solidFill>
              </a:rPr>
              <a:t>H. </a:t>
            </a:r>
          </a:p>
          <a:p>
            <a:endParaRPr lang="en-GB" dirty="0">
              <a:solidFill>
                <a:srgbClr val="FFFF00"/>
              </a:solidFill>
            </a:endParaRPr>
          </a:p>
          <a:p>
            <a:r>
              <a:rPr lang="el-GR" dirty="0" smtClean="0">
                <a:solidFill>
                  <a:srgbClr val="FFFF00"/>
                </a:solidFill>
              </a:rPr>
              <a:t>Η διαφοροποίηση του τελευταίου επιτρέπει τον διαχωρισμό σε παθογόνα και μη παθογόνα στελέχη. Αν και περι</a:t>
            </a:r>
            <a:r>
              <a:rPr lang="el-GR" dirty="0">
                <a:solidFill>
                  <a:srgbClr val="FFFF00"/>
                </a:solidFill>
              </a:rPr>
              <a:t>σ</a:t>
            </a:r>
            <a:r>
              <a:rPr lang="el-GR" dirty="0" smtClean="0">
                <a:solidFill>
                  <a:srgbClr val="FFFF00"/>
                </a:solidFill>
              </a:rPr>
              <a:t>σότεροι  από </a:t>
            </a:r>
            <a:r>
              <a:rPr lang="en-GB" dirty="0" smtClean="0">
                <a:solidFill>
                  <a:srgbClr val="FFFF00"/>
                </a:solidFill>
              </a:rPr>
              <a:t>200 </a:t>
            </a:r>
            <a:r>
              <a:rPr lang="el-GR" dirty="0" err="1" smtClean="0">
                <a:solidFill>
                  <a:srgbClr val="FFFF00"/>
                </a:solidFill>
              </a:rPr>
              <a:t>ορότυποι</a:t>
            </a:r>
            <a:r>
              <a:rPr lang="en-GB" dirty="0">
                <a:solidFill>
                  <a:srgbClr val="FFFF00"/>
                </a:solidFill>
              </a:rPr>
              <a:t> </a:t>
            </a:r>
            <a:r>
              <a:rPr lang="en-GB" i="1" dirty="0">
                <a:solidFill>
                  <a:srgbClr val="FFFF00"/>
                </a:solidFill>
              </a:rPr>
              <a:t>V </a:t>
            </a:r>
            <a:r>
              <a:rPr lang="en-GB" i="1" dirty="0" err="1">
                <a:solidFill>
                  <a:srgbClr val="FFFF00"/>
                </a:solidFill>
              </a:rPr>
              <a:t>cholerae</a:t>
            </a:r>
            <a:r>
              <a:rPr lang="en-GB" dirty="0">
                <a:solidFill>
                  <a:srgbClr val="FFFF00"/>
                </a:solidFill>
              </a:rPr>
              <a:t> </a:t>
            </a:r>
            <a:r>
              <a:rPr lang="el-GR" dirty="0" smtClean="0">
                <a:solidFill>
                  <a:srgbClr val="FFFF00"/>
                </a:solidFill>
              </a:rPr>
              <a:t>έχουν ταυτοποιηθεί</a:t>
            </a:r>
            <a:r>
              <a:rPr lang="en-GB" dirty="0" smtClean="0">
                <a:solidFill>
                  <a:srgbClr val="FFFF00"/>
                </a:solidFill>
              </a:rPr>
              <a:t>,</a:t>
            </a:r>
            <a:r>
              <a:rPr lang="el-GR" dirty="0">
                <a:solidFill>
                  <a:srgbClr val="FFFF00"/>
                </a:solidFill>
              </a:rPr>
              <a:t> </a:t>
            </a:r>
            <a:r>
              <a:rPr lang="el-GR" dirty="0" smtClean="0">
                <a:solidFill>
                  <a:srgbClr val="FFFF00"/>
                </a:solidFill>
              </a:rPr>
              <a:t>Ο </a:t>
            </a:r>
            <a:r>
              <a:rPr lang="en-GB" dirty="0">
                <a:solidFill>
                  <a:srgbClr val="FFFF00"/>
                </a:solidFill>
              </a:rPr>
              <a:t> El Tor </a:t>
            </a:r>
            <a:r>
              <a:rPr lang="el-GR" dirty="0" smtClean="0">
                <a:solidFill>
                  <a:srgbClr val="FFFF00"/>
                </a:solidFill>
              </a:rPr>
              <a:t> βιότυπος του </a:t>
            </a:r>
            <a:r>
              <a:rPr lang="en-GB" i="1" dirty="0" smtClean="0">
                <a:solidFill>
                  <a:srgbClr val="FFFF00"/>
                </a:solidFill>
              </a:rPr>
              <a:t>V </a:t>
            </a:r>
            <a:r>
              <a:rPr lang="en-GB" i="1" dirty="0" err="1">
                <a:solidFill>
                  <a:srgbClr val="FFFF00"/>
                </a:solidFill>
              </a:rPr>
              <a:t>cholerae</a:t>
            </a:r>
            <a:r>
              <a:rPr lang="en-GB" dirty="0">
                <a:solidFill>
                  <a:srgbClr val="FFFF00"/>
                </a:solidFill>
              </a:rPr>
              <a:t> O1 and </a:t>
            </a:r>
            <a:r>
              <a:rPr lang="en-GB" i="1" dirty="0">
                <a:solidFill>
                  <a:srgbClr val="FFFF00"/>
                </a:solidFill>
              </a:rPr>
              <a:t>V cholerae</a:t>
            </a:r>
            <a:r>
              <a:rPr lang="en-GB" dirty="0">
                <a:solidFill>
                  <a:srgbClr val="FFFF00"/>
                </a:solidFill>
              </a:rPr>
              <a:t>O139 </a:t>
            </a:r>
            <a:r>
              <a:rPr lang="el-GR" dirty="0" smtClean="0">
                <a:solidFill>
                  <a:srgbClr val="FFFF00"/>
                </a:solidFill>
              </a:rPr>
              <a:t>είναι οι κύριοι που σχετίζονται με επιδημίες χολέρας. </a:t>
            </a:r>
            <a:endParaRPr lang="en-US" dirty="0">
              <a:solidFill>
                <a:srgbClr val="FFFF00"/>
              </a:solidFill>
            </a:endParaRPr>
          </a:p>
          <a:p>
            <a:endParaRPr lang="en-US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640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A8A7BDE-30C0-493E-94A1-03F88C4E7C13}" type="slidenum">
              <a:rPr lang="el-GR" smtClean="0"/>
              <a:pPr/>
              <a:t>2</a:t>
            </a:fld>
            <a:endParaRPr lang="el-GR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6804248" y="4293096"/>
            <a:ext cx="2073348" cy="576064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solidFill>
                  <a:srgbClr val="FFFF00"/>
                </a:solidFill>
              </a:rPr>
              <a:t>ΚΕΕΛΠΝΟ 2011</a:t>
            </a:r>
            <a:endParaRPr lang="en-GB" dirty="0">
              <a:solidFill>
                <a:srgbClr val="FFFF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980728"/>
            <a:ext cx="4224337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8037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A7BDE-30C0-493E-94A1-03F88C4E7C13}" type="slidenum">
              <a:rPr lang="el-GR" smtClean="0"/>
              <a:pPr/>
              <a:t>20</a:t>
            </a:fld>
            <a:endParaRPr lang="el-GR"/>
          </a:p>
        </p:txBody>
      </p:sp>
      <p:sp>
        <p:nvSpPr>
          <p:cNvPr id="3" name="Ορθογώνιο 2"/>
          <p:cNvSpPr/>
          <p:nvPr/>
        </p:nvSpPr>
        <p:spPr>
          <a:xfrm>
            <a:off x="755576" y="1412776"/>
            <a:ext cx="756084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solidFill>
                  <a:srgbClr val="FFFF00"/>
                </a:solidFill>
              </a:rPr>
              <a:t>Για να φτάσει στο λεπτό έντερο ο οργανισμός πρέπει να παρακάμψει τους αμυντικούς μηχανισμούς του γαστρεντερικού συστήματος. Επειδή ο οργανισμός δεν είναι </a:t>
            </a:r>
            <a:r>
              <a:rPr lang="el-GR" dirty="0" err="1" smtClean="0">
                <a:solidFill>
                  <a:srgbClr val="FFFF00"/>
                </a:solidFill>
              </a:rPr>
              <a:t>οξεάντοχος</a:t>
            </a:r>
            <a:r>
              <a:rPr lang="el-GR" dirty="0" smtClean="0">
                <a:solidFill>
                  <a:srgbClr val="FFFF00"/>
                </a:solidFill>
              </a:rPr>
              <a:t>, βασίζεται στο μεγάλο αριθμό βακτηρίων. Εάν το δονάκιο προσληφθεί με νερό ο ελάχιστος αριθμός μικροοργανισμών που πρέπει να </a:t>
            </a:r>
            <a:r>
              <a:rPr lang="el-GR" dirty="0" err="1" smtClean="0">
                <a:solidFill>
                  <a:srgbClr val="FFFF00"/>
                </a:solidFill>
              </a:rPr>
              <a:t>καταποθούν</a:t>
            </a:r>
            <a:r>
              <a:rPr lang="el-GR" dirty="0" smtClean="0">
                <a:solidFill>
                  <a:srgbClr val="FFFF00"/>
                </a:solidFill>
              </a:rPr>
              <a:t> </a:t>
            </a:r>
            <a:r>
              <a:rPr lang="el-GR" dirty="0">
                <a:solidFill>
                  <a:srgbClr val="FFFF00"/>
                </a:solidFill>
              </a:rPr>
              <a:t>ώ</a:t>
            </a:r>
            <a:r>
              <a:rPr lang="el-GR" dirty="0" smtClean="0">
                <a:solidFill>
                  <a:srgbClr val="FFFF00"/>
                </a:solidFill>
              </a:rPr>
              <a:t>στε να προκληθεί νόσος είναι </a:t>
            </a:r>
            <a:r>
              <a:rPr lang="en-GB" dirty="0">
                <a:solidFill>
                  <a:srgbClr val="FFFF00"/>
                </a:solidFill>
              </a:rPr>
              <a:t>10</a:t>
            </a:r>
            <a:r>
              <a:rPr lang="en-GB" baseline="30000" dirty="0">
                <a:solidFill>
                  <a:srgbClr val="FFFF00"/>
                </a:solidFill>
              </a:rPr>
              <a:t>3</a:t>
            </a:r>
            <a:r>
              <a:rPr lang="en-GB" dirty="0">
                <a:solidFill>
                  <a:srgbClr val="FFFF00"/>
                </a:solidFill>
              </a:rPr>
              <a:t> -</a:t>
            </a:r>
            <a:r>
              <a:rPr lang="en-GB" dirty="0" smtClean="0">
                <a:solidFill>
                  <a:srgbClr val="FFFF00"/>
                </a:solidFill>
              </a:rPr>
              <a:t>10</a:t>
            </a:r>
            <a:r>
              <a:rPr lang="en-GB" baseline="30000" dirty="0" smtClean="0">
                <a:solidFill>
                  <a:srgbClr val="FFFF00"/>
                </a:solidFill>
              </a:rPr>
              <a:t>6</a:t>
            </a:r>
            <a:r>
              <a:rPr lang="el-GR" dirty="0" smtClean="0">
                <a:solidFill>
                  <a:srgbClr val="FFFF00"/>
                </a:solidFill>
              </a:rPr>
              <a:t>.  Εάν προσληφθούν με τροφή τότε </a:t>
            </a:r>
            <a:r>
              <a:rPr lang="en-GB" dirty="0">
                <a:solidFill>
                  <a:srgbClr val="FFFF00"/>
                </a:solidFill>
              </a:rPr>
              <a:t>10</a:t>
            </a:r>
            <a:r>
              <a:rPr lang="en-GB" baseline="30000" dirty="0">
                <a:solidFill>
                  <a:srgbClr val="FFFF00"/>
                </a:solidFill>
              </a:rPr>
              <a:t>2</a:t>
            </a:r>
            <a:r>
              <a:rPr lang="en-GB" dirty="0">
                <a:solidFill>
                  <a:srgbClr val="FFFF00"/>
                </a:solidFill>
              </a:rPr>
              <a:t> -</a:t>
            </a:r>
            <a:r>
              <a:rPr lang="en-GB" dirty="0" smtClean="0">
                <a:solidFill>
                  <a:srgbClr val="FFFF00"/>
                </a:solidFill>
              </a:rPr>
              <a:t>10</a:t>
            </a:r>
            <a:r>
              <a:rPr lang="en-GB" baseline="30000" dirty="0" smtClean="0">
                <a:solidFill>
                  <a:srgbClr val="FFFF00"/>
                </a:solidFill>
              </a:rPr>
              <a:t>4</a:t>
            </a:r>
            <a:r>
              <a:rPr lang="el-GR" dirty="0">
                <a:solidFill>
                  <a:srgbClr val="FFFF00"/>
                </a:solidFill>
              </a:rPr>
              <a:t> μ</a:t>
            </a:r>
            <a:r>
              <a:rPr lang="el-GR" dirty="0" smtClean="0">
                <a:solidFill>
                  <a:srgbClr val="FFFF00"/>
                </a:solidFill>
              </a:rPr>
              <a:t>ικροοργανισμοί αρκούν για πρόκληση νόσου. </a:t>
            </a:r>
          </a:p>
          <a:p>
            <a:endParaRPr lang="el-GR" dirty="0">
              <a:solidFill>
                <a:srgbClr val="FFFF00"/>
              </a:solidFill>
            </a:endParaRPr>
          </a:p>
          <a:p>
            <a:r>
              <a:rPr lang="el-GR" dirty="0" smtClean="0">
                <a:solidFill>
                  <a:srgbClr val="FFFF00"/>
                </a:solidFill>
              </a:rPr>
              <a:t>Η χρήση </a:t>
            </a:r>
            <a:r>
              <a:rPr lang="el-GR" dirty="0" err="1" smtClean="0">
                <a:solidFill>
                  <a:srgbClr val="FFFF00"/>
                </a:solidFill>
              </a:rPr>
              <a:t>αντιόξινων</a:t>
            </a:r>
            <a:r>
              <a:rPr lang="en-US" dirty="0" smtClean="0">
                <a:solidFill>
                  <a:srgbClr val="FFFF00"/>
                </a:solidFill>
              </a:rPr>
              <a:t>, </a:t>
            </a:r>
            <a:r>
              <a:rPr lang="el-GR" dirty="0" smtClean="0">
                <a:solidFill>
                  <a:srgbClr val="FFFF00"/>
                </a:solidFill>
              </a:rPr>
              <a:t>ανταγωνιστών των υποδοχέων </a:t>
            </a:r>
            <a:r>
              <a:rPr lang="el-GR" dirty="0" err="1" smtClean="0">
                <a:solidFill>
                  <a:srgbClr val="FFFF00"/>
                </a:solidFill>
              </a:rPr>
              <a:t>ισταμίνης</a:t>
            </a:r>
            <a:r>
              <a:rPr lang="el-GR" dirty="0" smtClean="0">
                <a:solidFill>
                  <a:srgbClr val="FFFF00"/>
                </a:solidFill>
              </a:rPr>
              <a:t>, αναστολέων της αντλίας πρωτονίων αυξάνει τον κίνδυνο λοίμωξης από χολέρα και προδιαθέτει τους ασθενείς </a:t>
            </a:r>
            <a:r>
              <a:rPr lang="el-GR" dirty="0">
                <a:solidFill>
                  <a:srgbClr val="FFFF00"/>
                </a:solidFill>
              </a:rPr>
              <a:t>να νοσήσουν από δονάκιο της χολέρας αλλά και να νοσήσουν </a:t>
            </a:r>
            <a:r>
              <a:rPr lang="el-GR" dirty="0" smtClean="0">
                <a:solidFill>
                  <a:srgbClr val="FFFF00"/>
                </a:solidFill>
              </a:rPr>
              <a:t>βαρύτερα ως αποτέλεσμα της ελαττωμένης γαστρικής οξύτητας. </a:t>
            </a:r>
            <a:endParaRPr lang="en-GB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49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A7BDE-30C0-493E-94A1-03F88C4E7C13}" type="slidenum">
              <a:rPr lang="el-GR" smtClean="0"/>
              <a:pPr/>
              <a:t>21</a:t>
            </a:fld>
            <a:endParaRPr lang="el-GR"/>
          </a:p>
        </p:txBody>
      </p:sp>
      <p:sp>
        <p:nvSpPr>
          <p:cNvPr id="3" name="Ορθογώνιο 2"/>
          <p:cNvSpPr/>
          <p:nvPr/>
        </p:nvSpPr>
        <p:spPr>
          <a:xfrm>
            <a:off x="611560" y="1859340"/>
            <a:ext cx="83529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i="1" dirty="0" smtClean="0">
                <a:solidFill>
                  <a:srgbClr val="FFFF00"/>
                </a:solidFill>
              </a:rPr>
              <a:t>Το </a:t>
            </a:r>
            <a:r>
              <a:rPr lang="en-GB" i="1" dirty="0" smtClean="0">
                <a:solidFill>
                  <a:srgbClr val="FFFF00"/>
                </a:solidFill>
              </a:rPr>
              <a:t>V</a:t>
            </a:r>
            <a:r>
              <a:rPr lang="en-US" i="1" dirty="0" err="1" smtClean="0">
                <a:solidFill>
                  <a:srgbClr val="FFFF00"/>
                </a:solidFill>
              </a:rPr>
              <a:t>ibrio</a:t>
            </a:r>
            <a:r>
              <a:rPr lang="en-GB" i="1" dirty="0" smtClean="0">
                <a:solidFill>
                  <a:srgbClr val="FFFF00"/>
                </a:solidFill>
              </a:rPr>
              <a:t> </a:t>
            </a:r>
            <a:r>
              <a:rPr lang="en-GB" i="1" dirty="0" err="1">
                <a:solidFill>
                  <a:srgbClr val="FFFF00"/>
                </a:solidFill>
              </a:rPr>
              <a:t>cholerae</a:t>
            </a:r>
            <a:r>
              <a:rPr lang="en-GB" dirty="0">
                <a:solidFill>
                  <a:srgbClr val="FFFF00"/>
                </a:solidFill>
              </a:rPr>
              <a:t> O1 </a:t>
            </a:r>
            <a:r>
              <a:rPr lang="el-GR" dirty="0" smtClean="0">
                <a:solidFill>
                  <a:srgbClr val="FFFF00"/>
                </a:solidFill>
              </a:rPr>
              <a:t>και </a:t>
            </a:r>
            <a:r>
              <a:rPr lang="en-GB" i="1" dirty="0" smtClean="0">
                <a:solidFill>
                  <a:srgbClr val="FFFF00"/>
                </a:solidFill>
              </a:rPr>
              <a:t>V </a:t>
            </a:r>
            <a:r>
              <a:rPr lang="en-GB" i="1" dirty="0" err="1">
                <a:solidFill>
                  <a:srgbClr val="FFFF00"/>
                </a:solidFill>
              </a:rPr>
              <a:t>cholerae</a:t>
            </a:r>
            <a:r>
              <a:rPr lang="en-GB" dirty="0">
                <a:solidFill>
                  <a:srgbClr val="FFFF00"/>
                </a:solidFill>
              </a:rPr>
              <a:t> O139 </a:t>
            </a:r>
            <a:r>
              <a:rPr lang="el-GR" dirty="0" smtClean="0">
                <a:solidFill>
                  <a:srgbClr val="FFFF00"/>
                </a:solidFill>
              </a:rPr>
              <a:t>προκαλούν κλινική νόσο παράγοντας μια εντεροτοξίνη που προάγει την έκκριση υγρών και ηλεκτρολυτών μέσα στον εντερικό αυλό του λεπτού εντέρου. Η εντεροτοξίνη είναι ένα πρωτεϊνικό μόριο που αποτελείται από</a:t>
            </a:r>
            <a:r>
              <a:rPr lang="en-GB" dirty="0" smtClean="0">
                <a:solidFill>
                  <a:srgbClr val="FFFF00"/>
                </a:solidFill>
              </a:rPr>
              <a:t> </a:t>
            </a:r>
            <a:r>
              <a:rPr lang="en-GB" dirty="0">
                <a:solidFill>
                  <a:srgbClr val="FFFF00"/>
                </a:solidFill>
              </a:rPr>
              <a:t>5 B </a:t>
            </a:r>
            <a:r>
              <a:rPr lang="el-GR" dirty="0" err="1" smtClean="0">
                <a:solidFill>
                  <a:srgbClr val="FFFF00"/>
                </a:solidFill>
              </a:rPr>
              <a:t>υπομονάδε</a:t>
            </a:r>
            <a:r>
              <a:rPr lang="el-GR" dirty="0" err="1">
                <a:solidFill>
                  <a:srgbClr val="FFFF00"/>
                </a:solidFill>
              </a:rPr>
              <a:t>ς</a:t>
            </a:r>
            <a:r>
              <a:rPr lang="el-GR" dirty="0" smtClean="0">
                <a:solidFill>
                  <a:srgbClr val="FFFF00"/>
                </a:solidFill>
              </a:rPr>
              <a:t> και 2 </a:t>
            </a:r>
            <a:r>
              <a:rPr lang="en-GB" dirty="0" smtClean="0">
                <a:solidFill>
                  <a:srgbClr val="FFFF00"/>
                </a:solidFill>
              </a:rPr>
              <a:t>A </a:t>
            </a:r>
            <a:r>
              <a:rPr lang="el-GR" dirty="0" err="1" smtClean="0">
                <a:solidFill>
                  <a:srgbClr val="FFFF00"/>
                </a:solidFill>
              </a:rPr>
              <a:t>υπομονάδες</a:t>
            </a:r>
            <a:r>
              <a:rPr lang="en-GB" dirty="0" smtClean="0">
                <a:solidFill>
                  <a:srgbClr val="FFFF00"/>
                </a:solidFill>
              </a:rPr>
              <a:t>. </a:t>
            </a:r>
            <a:r>
              <a:rPr lang="el-GR" dirty="0" smtClean="0">
                <a:solidFill>
                  <a:srgbClr val="FFFF00"/>
                </a:solidFill>
              </a:rPr>
              <a:t>Οι </a:t>
            </a:r>
            <a:r>
              <a:rPr lang="en-GB" dirty="0" smtClean="0">
                <a:solidFill>
                  <a:srgbClr val="FFFF00"/>
                </a:solidFill>
              </a:rPr>
              <a:t>B </a:t>
            </a:r>
            <a:r>
              <a:rPr lang="el-GR" dirty="0" err="1" smtClean="0">
                <a:solidFill>
                  <a:srgbClr val="FFFF00"/>
                </a:solidFill>
              </a:rPr>
              <a:t>υπομονάδες</a:t>
            </a:r>
            <a:r>
              <a:rPr lang="el-GR" dirty="0" smtClean="0">
                <a:solidFill>
                  <a:srgbClr val="FFFF00"/>
                </a:solidFill>
              </a:rPr>
              <a:t> είναι υπεύθυνες για την πρόσδεση σε έναν υποδοχέα </a:t>
            </a:r>
            <a:r>
              <a:rPr lang="el-GR" dirty="0" err="1" smtClean="0">
                <a:solidFill>
                  <a:srgbClr val="FFFF00"/>
                </a:solidFill>
              </a:rPr>
              <a:t>γαγγλιοσιδίου</a:t>
            </a:r>
            <a:r>
              <a:rPr lang="el-GR" dirty="0" smtClean="0">
                <a:solidFill>
                  <a:srgbClr val="FFFF00"/>
                </a:solidFill>
              </a:rPr>
              <a:t> </a:t>
            </a:r>
            <a:r>
              <a:rPr lang="en-GB" dirty="0" smtClean="0">
                <a:solidFill>
                  <a:srgbClr val="FFFF00"/>
                </a:solidFill>
              </a:rPr>
              <a:t>(</a:t>
            </a:r>
            <a:r>
              <a:rPr lang="en-GB" dirty="0" err="1" smtClean="0">
                <a:solidFill>
                  <a:srgbClr val="FFFF00"/>
                </a:solidFill>
              </a:rPr>
              <a:t>monosialosyl</a:t>
            </a:r>
            <a:r>
              <a:rPr lang="en-GB" dirty="0" smtClean="0">
                <a:solidFill>
                  <a:srgbClr val="FFFF00"/>
                </a:solidFill>
              </a:rPr>
              <a:t> </a:t>
            </a:r>
            <a:r>
              <a:rPr lang="en-GB" dirty="0">
                <a:solidFill>
                  <a:srgbClr val="FFFF00"/>
                </a:solidFill>
              </a:rPr>
              <a:t>ganglioside, GM1) </a:t>
            </a:r>
            <a:r>
              <a:rPr lang="el-GR" dirty="0" smtClean="0">
                <a:solidFill>
                  <a:srgbClr val="FFFF00"/>
                </a:solidFill>
              </a:rPr>
              <a:t>που βρίσκεται στην επιφάνεια των κυττάρων του εντερικού βλεννογόνου</a:t>
            </a:r>
            <a:r>
              <a:rPr lang="en-GB" dirty="0" smtClean="0">
                <a:solidFill>
                  <a:srgbClr val="FFFF00"/>
                </a:solidFill>
              </a:rPr>
              <a:t>.</a:t>
            </a:r>
            <a:endParaRPr lang="en-GB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921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A7BDE-30C0-493E-94A1-03F88C4E7C13}" type="slidenum">
              <a:rPr lang="el-GR" smtClean="0"/>
              <a:pPr/>
              <a:t>22</a:t>
            </a:fld>
            <a:endParaRPr lang="el-GR"/>
          </a:p>
        </p:txBody>
      </p:sp>
      <p:sp>
        <p:nvSpPr>
          <p:cNvPr id="3" name="Ορθογώνιο 2"/>
          <p:cNvSpPr/>
          <p:nvPr/>
        </p:nvSpPr>
        <p:spPr>
          <a:xfrm>
            <a:off x="1187624" y="1582341"/>
            <a:ext cx="63367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solidFill>
                  <a:srgbClr val="FFFF00"/>
                </a:solidFill>
              </a:rPr>
              <a:t>Η τοξίνη του δονακίου της χολέρας προσεγγίζει την επιφάνεια του κυττάρου στόχου. Η Β </a:t>
            </a:r>
            <a:r>
              <a:rPr lang="el-GR" dirty="0" err="1" smtClean="0">
                <a:solidFill>
                  <a:srgbClr val="FFFF00"/>
                </a:solidFill>
              </a:rPr>
              <a:t>υπομονάδα</a:t>
            </a:r>
            <a:r>
              <a:rPr lang="el-GR" dirty="0">
                <a:solidFill>
                  <a:srgbClr val="FFFF00"/>
                </a:solidFill>
              </a:rPr>
              <a:t> </a:t>
            </a:r>
            <a:r>
              <a:rPr lang="el-GR" dirty="0" smtClean="0">
                <a:solidFill>
                  <a:srgbClr val="FFFF00"/>
                </a:solidFill>
              </a:rPr>
              <a:t>προσδένεται στον </a:t>
            </a:r>
            <a:r>
              <a:rPr lang="el-GR" dirty="0" err="1" smtClean="0">
                <a:solidFill>
                  <a:srgbClr val="FFFF00"/>
                </a:solidFill>
              </a:rPr>
              <a:t>ολιγοσακχαρίτη</a:t>
            </a:r>
            <a:r>
              <a:rPr lang="el-GR" dirty="0" smtClean="0">
                <a:solidFill>
                  <a:srgbClr val="FFFF00"/>
                </a:solidFill>
              </a:rPr>
              <a:t> τ</a:t>
            </a:r>
            <a:r>
              <a:rPr lang="en-US" dirty="0" smtClean="0">
                <a:solidFill>
                  <a:srgbClr val="FFFF00"/>
                </a:solidFill>
              </a:rPr>
              <a:t>oy GM1 </a:t>
            </a:r>
            <a:r>
              <a:rPr lang="el-GR" dirty="0" err="1" smtClean="0">
                <a:solidFill>
                  <a:srgbClr val="FFFF00"/>
                </a:solidFill>
              </a:rPr>
              <a:t>γαγγλιοσιδίου</a:t>
            </a:r>
            <a:r>
              <a:rPr lang="el-GR" dirty="0" smtClean="0">
                <a:solidFill>
                  <a:srgbClr val="FFFF00"/>
                </a:solidFill>
              </a:rPr>
              <a:t>. </a:t>
            </a:r>
          </a:p>
          <a:p>
            <a:r>
              <a:rPr lang="el-GR" dirty="0" smtClean="0">
                <a:solidFill>
                  <a:srgbClr val="FFFF00"/>
                </a:solidFill>
              </a:rPr>
              <a:t>Η αλλαγή της </a:t>
            </a:r>
            <a:r>
              <a:rPr lang="el-GR" dirty="0" err="1" smtClean="0">
                <a:solidFill>
                  <a:srgbClr val="FFFF00"/>
                </a:solidFill>
              </a:rPr>
              <a:t>στερεοδομής</a:t>
            </a:r>
            <a:r>
              <a:rPr lang="el-GR" dirty="0" smtClean="0">
                <a:solidFill>
                  <a:srgbClr val="FFFF00"/>
                </a:solidFill>
              </a:rPr>
              <a:t> της τοξίνης, επιτρέπει την έκθεση της Α </a:t>
            </a:r>
            <a:r>
              <a:rPr lang="el-GR" dirty="0" err="1" smtClean="0">
                <a:solidFill>
                  <a:srgbClr val="FFFF00"/>
                </a:solidFill>
              </a:rPr>
              <a:t>υπομονάδας</a:t>
            </a:r>
            <a:r>
              <a:rPr lang="el-GR" dirty="0" smtClean="0">
                <a:solidFill>
                  <a:srgbClr val="FFFF00"/>
                </a:solidFill>
              </a:rPr>
              <a:t> στην κυτταρική επιφάνεια. Η Α </a:t>
            </a:r>
            <a:r>
              <a:rPr lang="el-GR" dirty="0" err="1" smtClean="0">
                <a:solidFill>
                  <a:srgbClr val="FFFF00"/>
                </a:solidFill>
              </a:rPr>
              <a:t>υπομονάδα</a:t>
            </a:r>
            <a:r>
              <a:rPr lang="el-GR" dirty="0" smtClean="0">
                <a:solidFill>
                  <a:srgbClr val="FFFF00"/>
                </a:solidFill>
              </a:rPr>
              <a:t> εισδύει στο κύτταρο. </a:t>
            </a:r>
            <a:endParaRPr lang="en-GB" dirty="0">
              <a:solidFill>
                <a:srgbClr val="FFFF00"/>
              </a:solidFill>
            </a:endParaRPr>
          </a:p>
          <a:p>
            <a:endParaRPr lang="en-GB" dirty="0" smtClean="0">
              <a:solidFill>
                <a:srgbClr val="FFFF00"/>
              </a:solidFill>
            </a:endParaRPr>
          </a:p>
          <a:p>
            <a:r>
              <a:rPr lang="el-GR" dirty="0" smtClean="0">
                <a:solidFill>
                  <a:srgbClr val="FFFF00"/>
                </a:solidFill>
              </a:rPr>
              <a:t>Ο </a:t>
            </a:r>
            <a:r>
              <a:rPr lang="el-GR" dirty="0" err="1" smtClean="0">
                <a:solidFill>
                  <a:srgbClr val="FFFF00"/>
                </a:solidFill>
              </a:rPr>
              <a:t>δισουλφιδικός</a:t>
            </a:r>
            <a:r>
              <a:rPr lang="el-GR" dirty="0" smtClean="0">
                <a:solidFill>
                  <a:srgbClr val="FFFF00"/>
                </a:solidFill>
              </a:rPr>
              <a:t> δεσμός της Α υποομάδας ανάγεται από την ενδοκυττάρια </a:t>
            </a:r>
            <a:r>
              <a:rPr lang="el-GR" dirty="0" err="1" smtClean="0">
                <a:solidFill>
                  <a:srgbClr val="FFFF00"/>
                </a:solidFill>
              </a:rPr>
              <a:t>γλουταθειόνη</a:t>
            </a:r>
            <a:r>
              <a:rPr lang="el-GR" dirty="0" smtClean="0">
                <a:solidFill>
                  <a:srgbClr val="FFFF00"/>
                </a:solidFill>
              </a:rPr>
              <a:t>, απελευθερώνοντας </a:t>
            </a:r>
            <a:r>
              <a:rPr lang="en-US" dirty="0" smtClean="0">
                <a:solidFill>
                  <a:srgbClr val="FFFF00"/>
                </a:solidFill>
              </a:rPr>
              <a:t>A1 </a:t>
            </a:r>
            <a:r>
              <a:rPr lang="el-GR" dirty="0" smtClean="0">
                <a:solidFill>
                  <a:srgbClr val="FFFF00"/>
                </a:solidFill>
              </a:rPr>
              <a:t>και </a:t>
            </a:r>
            <a:r>
              <a:rPr lang="en-US" dirty="0" smtClean="0">
                <a:solidFill>
                  <a:srgbClr val="FFFF00"/>
                </a:solidFill>
              </a:rPr>
              <a:t>A2. To </a:t>
            </a:r>
            <a:r>
              <a:rPr lang="el-GR" dirty="0" err="1" smtClean="0">
                <a:solidFill>
                  <a:srgbClr val="FFFF00"/>
                </a:solidFill>
              </a:rPr>
              <a:t>νικοτιναμινο</a:t>
            </a:r>
            <a:r>
              <a:rPr lang="el-GR" dirty="0" smtClean="0">
                <a:solidFill>
                  <a:srgbClr val="FFFF00"/>
                </a:solidFill>
              </a:rPr>
              <a:t>-</a:t>
            </a:r>
            <a:r>
              <a:rPr lang="el-GR" dirty="0" err="1" smtClean="0">
                <a:solidFill>
                  <a:srgbClr val="FFFF00"/>
                </a:solidFill>
              </a:rPr>
              <a:t>αδενινο</a:t>
            </a:r>
            <a:r>
              <a:rPr lang="el-GR" dirty="0" smtClean="0">
                <a:solidFill>
                  <a:srgbClr val="FFFF00"/>
                </a:solidFill>
              </a:rPr>
              <a:t>-</a:t>
            </a:r>
            <a:r>
              <a:rPr lang="el-GR" dirty="0" err="1" smtClean="0">
                <a:solidFill>
                  <a:srgbClr val="FFFF00"/>
                </a:solidFill>
              </a:rPr>
              <a:t>δινουκελοτίδιο</a:t>
            </a:r>
            <a:r>
              <a:rPr lang="el-GR" dirty="0" smtClean="0">
                <a:solidFill>
                  <a:srgbClr val="FFFF00"/>
                </a:solidFill>
              </a:rPr>
              <a:t> </a:t>
            </a:r>
            <a:r>
              <a:rPr lang="en-US" dirty="0" smtClean="0">
                <a:solidFill>
                  <a:srgbClr val="FFFF00"/>
                </a:solidFill>
              </a:rPr>
              <a:t>(</a:t>
            </a:r>
            <a:r>
              <a:rPr lang="el-GR" dirty="0" smtClean="0">
                <a:solidFill>
                  <a:srgbClr val="FFFF00"/>
                </a:solidFill>
              </a:rPr>
              <a:t>ΝΑ</a:t>
            </a:r>
            <a:r>
              <a:rPr lang="en-US" dirty="0" smtClean="0">
                <a:solidFill>
                  <a:srgbClr val="FFFF00"/>
                </a:solidFill>
              </a:rPr>
              <a:t>D) </a:t>
            </a:r>
            <a:r>
              <a:rPr lang="el-GR" dirty="0" smtClean="0">
                <a:solidFill>
                  <a:srgbClr val="FFFF00"/>
                </a:solidFill>
              </a:rPr>
              <a:t> </a:t>
            </a:r>
            <a:r>
              <a:rPr lang="el-GR" dirty="0" err="1" smtClean="0">
                <a:solidFill>
                  <a:srgbClr val="FFFF00"/>
                </a:solidFill>
              </a:rPr>
              <a:t>υδρολύεται</a:t>
            </a:r>
            <a:r>
              <a:rPr lang="el-GR" dirty="0" smtClean="0">
                <a:solidFill>
                  <a:srgbClr val="FFFF00"/>
                </a:solidFill>
              </a:rPr>
              <a:t> από την </a:t>
            </a:r>
            <a:r>
              <a:rPr lang="en-GB" dirty="0" smtClean="0">
                <a:solidFill>
                  <a:srgbClr val="FFFF00"/>
                </a:solidFill>
              </a:rPr>
              <a:t>A1</a:t>
            </a:r>
            <a:r>
              <a:rPr lang="en-GB" dirty="0">
                <a:solidFill>
                  <a:srgbClr val="FFFF00"/>
                </a:solidFill>
              </a:rPr>
              <a:t>, </a:t>
            </a:r>
            <a:r>
              <a:rPr lang="el-GR" dirty="0" smtClean="0">
                <a:solidFill>
                  <a:srgbClr val="FFFF00"/>
                </a:solidFill>
              </a:rPr>
              <a:t>δημιουργώντας</a:t>
            </a:r>
            <a:r>
              <a:rPr lang="en-GB" dirty="0" smtClean="0">
                <a:solidFill>
                  <a:srgbClr val="FFFF00"/>
                </a:solidFill>
              </a:rPr>
              <a:t> ADP-</a:t>
            </a:r>
            <a:r>
              <a:rPr lang="el-GR" dirty="0" err="1" smtClean="0">
                <a:solidFill>
                  <a:srgbClr val="FFFF00"/>
                </a:solidFill>
              </a:rPr>
              <a:t>ριβόζη</a:t>
            </a:r>
            <a:r>
              <a:rPr lang="el-GR" dirty="0" smtClean="0">
                <a:solidFill>
                  <a:srgbClr val="FFFF00"/>
                </a:solidFill>
              </a:rPr>
              <a:t> και </a:t>
            </a:r>
            <a:r>
              <a:rPr lang="el-GR" dirty="0" err="1" smtClean="0">
                <a:solidFill>
                  <a:srgbClr val="FFFF00"/>
                </a:solidFill>
              </a:rPr>
              <a:t>νικοτιναμίδιο</a:t>
            </a:r>
            <a:r>
              <a:rPr lang="el-GR" dirty="0" smtClean="0">
                <a:solidFill>
                  <a:srgbClr val="FFFF00"/>
                </a:solidFill>
              </a:rPr>
              <a:t>. Ακολουθεί </a:t>
            </a:r>
            <a:r>
              <a:rPr lang="el-GR" dirty="0" err="1" smtClean="0">
                <a:solidFill>
                  <a:srgbClr val="FFFF00"/>
                </a:solidFill>
              </a:rPr>
              <a:t>πρόδσεση</a:t>
            </a:r>
            <a:r>
              <a:rPr lang="el-GR" dirty="0" smtClean="0">
                <a:solidFill>
                  <a:srgbClr val="FFFF00"/>
                </a:solidFill>
              </a:rPr>
              <a:t> της </a:t>
            </a:r>
            <a:r>
              <a:rPr lang="en-GB" dirty="0">
                <a:solidFill>
                  <a:srgbClr val="FFFF00"/>
                </a:solidFill>
              </a:rPr>
              <a:t>ADP-</a:t>
            </a:r>
            <a:r>
              <a:rPr lang="el-GR" dirty="0" err="1" smtClean="0">
                <a:solidFill>
                  <a:srgbClr val="FFFF00"/>
                </a:solidFill>
              </a:rPr>
              <a:t>ριβόζης</a:t>
            </a:r>
            <a:r>
              <a:rPr lang="el-GR" dirty="0" smtClean="0">
                <a:solidFill>
                  <a:srgbClr val="FFFF00"/>
                </a:solidFill>
              </a:rPr>
              <a:t> σε μία εκ των </a:t>
            </a:r>
            <a:r>
              <a:rPr lang="en-US" dirty="0" smtClean="0">
                <a:solidFill>
                  <a:srgbClr val="FFFF00"/>
                </a:solidFill>
              </a:rPr>
              <a:t>G </a:t>
            </a:r>
            <a:r>
              <a:rPr lang="el-GR" dirty="0" err="1" smtClean="0">
                <a:solidFill>
                  <a:srgbClr val="FFFF00"/>
                </a:solidFill>
              </a:rPr>
              <a:t>πρωτεινών</a:t>
            </a:r>
            <a:r>
              <a:rPr lang="el-GR" dirty="0" smtClean="0">
                <a:solidFill>
                  <a:srgbClr val="FFFF00"/>
                </a:solidFill>
              </a:rPr>
              <a:t> της </a:t>
            </a:r>
            <a:r>
              <a:rPr lang="el-GR" dirty="0" err="1" smtClean="0">
                <a:solidFill>
                  <a:srgbClr val="FFFF00"/>
                </a:solidFill>
              </a:rPr>
              <a:t>αδενυλικής</a:t>
            </a:r>
            <a:r>
              <a:rPr lang="el-GR" dirty="0" smtClean="0">
                <a:solidFill>
                  <a:srgbClr val="FFFF00"/>
                </a:solidFill>
              </a:rPr>
              <a:t> </a:t>
            </a:r>
            <a:r>
              <a:rPr lang="el-GR" dirty="0" err="1" smtClean="0">
                <a:solidFill>
                  <a:srgbClr val="FFFF00"/>
                </a:solidFill>
              </a:rPr>
              <a:t>κυκλάσης</a:t>
            </a:r>
            <a:r>
              <a:rPr lang="el-GR" dirty="0" smtClean="0">
                <a:solidFill>
                  <a:srgbClr val="FFFF00"/>
                </a:solidFill>
              </a:rPr>
              <a:t>, που οδηγεί  τελικά στην αναστολή της δράσης </a:t>
            </a:r>
            <a:r>
              <a:rPr lang="en-US" dirty="0" smtClean="0">
                <a:solidFill>
                  <a:srgbClr val="FFFF00"/>
                </a:solidFill>
              </a:rPr>
              <a:t>GTP</a:t>
            </a:r>
            <a:r>
              <a:rPr lang="el-GR" dirty="0" err="1" smtClean="0">
                <a:solidFill>
                  <a:srgbClr val="FFFF00"/>
                </a:solidFill>
              </a:rPr>
              <a:t>άσης</a:t>
            </a:r>
            <a:r>
              <a:rPr lang="el-GR" dirty="0" smtClean="0">
                <a:solidFill>
                  <a:srgbClr val="FFFF00"/>
                </a:solidFill>
              </a:rPr>
              <a:t> και «κλείδωμα» της </a:t>
            </a:r>
            <a:r>
              <a:rPr lang="el-GR" dirty="0" err="1" smtClean="0">
                <a:solidFill>
                  <a:srgbClr val="FFFF00"/>
                </a:solidFill>
              </a:rPr>
              <a:t>αδενυλικής</a:t>
            </a:r>
            <a:r>
              <a:rPr lang="el-GR" dirty="0" smtClean="0">
                <a:solidFill>
                  <a:srgbClr val="FFFF00"/>
                </a:solidFill>
              </a:rPr>
              <a:t> </a:t>
            </a:r>
            <a:r>
              <a:rPr lang="el-GR" dirty="0" err="1" smtClean="0">
                <a:solidFill>
                  <a:srgbClr val="FFFF00"/>
                </a:solidFill>
              </a:rPr>
              <a:t>κυκλάσης</a:t>
            </a:r>
            <a:r>
              <a:rPr lang="el-GR" dirty="0" smtClean="0">
                <a:solidFill>
                  <a:srgbClr val="FFFF00"/>
                </a:solidFill>
              </a:rPr>
              <a:t> σε διαρκή λειτουργία (</a:t>
            </a:r>
            <a:r>
              <a:rPr lang="en-GB" dirty="0" smtClean="0">
                <a:solidFill>
                  <a:srgbClr val="FFFF00"/>
                </a:solidFill>
              </a:rPr>
              <a:t>"on</a:t>
            </a:r>
            <a:r>
              <a:rPr lang="en-GB" dirty="0">
                <a:solidFill>
                  <a:srgbClr val="FFFF00"/>
                </a:solidFill>
              </a:rPr>
              <a:t>" </a:t>
            </a:r>
            <a:r>
              <a:rPr lang="en-GB" dirty="0" smtClean="0">
                <a:solidFill>
                  <a:srgbClr val="FFFF00"/>
                </a:solidFill>
              </a:rPr>
              <a:t>mode</a:t>
            </a:r>
            <a:r>
              <a:rPr lang="el-GR" dirty="0" smtClean="0">
                <a:solidFill>
                  <a:srgbClr val="FFFF00"/>
                </a:solidFill>
              </a:rPr>
              <a:t>)</a:t>
            </a:r>
            <a:r>
              <a:rPr lang="en-GB" dirty="0" smtClean="0">
                <a:solidFill>
                  <a:srgbClr val="FFFF00"/>
                </a:solidFill>
              </a:rPr>
              <a:t>.</a:t>
            </a:r>
            <a:endParaRPr lang="en-GB" dirty="0">
              <a:solidFill>
                <a:srgbClr val="FFFF00"/>
              </a:solidFill>
            </a:endParaRPr>
          </a:p>
          <a:p>
            <a:r>
              <a:rPr lang="el-GR" b="1" dirty="0" smtClean="0">
                <a:solidFill>
                  <a:srgbClr val="FFFF00"/>
                </a:solidFill>
              </a:rPr>
              <a:t> </a:t>
            </a:r>
            <a:endParaRPr lang="en-GB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908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A7BDE-30C0-493E-94A1-03F88C4E7C13}" type="slidenum">
              <a:rPr lang="el-GR" smtClean="0"/>
              <a:pPr/>
              <a:t>23</a:t>
            </a:fld>
            <a:endParaRPr lang="el-GR"/>
          </a:p>
        </p:txBody>
      </p:sp>
      <p:pic>
        <p:nvPicPr>
          <p:cNvPr id="10242" name="Picture 2" descr="http://textbookofbacteriology.net/ctxmech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20688"/>
            <a:ext cx="7128792" cy="550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5403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A7BDE-30C0-493E-94A1-03F88C4E7C13}" type="slidenum">
              <a:rPr lang="el-GR" smtClean="0"/>
              <a:pPr/>
              <a:t>24</a:t>
            </a:fld>
            <a:endParaRPr lang="el-GR"/>
          </a:p>
        </p:txBody>
      </p:sp>
      <p:sp>
        <p:nvSpPr>
          <p:cNvPr id="3" name="Ορθογώνιο 2"/>
          <p:cNvSpPr/>
          <p:nvPr/>
        </p:nvSpPr>
        <p:spPr>
          <a:xfrm>
            <a:off x="899592" y="332656"/>
            <a:ext cx="741682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b="1" dirty="0" smtClean="0">
              <a:solidFill>
                <a:srgbClr val="FFFF00"/>
              </a:solidFill>
            </a:endParaRPr>
          </a:p>
          <a:p>
            <a:endParaRPr lang="el-GR" b="1" dirty="0">
              <a:solidFill>
                <a:srgbClr val="FFFF00"/>
              </a:solidFill>
            </a:endParaRPr>
          </a:p>
          <a:p>
            <a:r>
              <a:rPr lang="el-GR" dirty="0" smtClean="0">
                <a:solidFill>
                  <a:srgbClr val="FFFF00"/>
                </a:solidFill>
              </a:rPr>
              <a:t>Η</a:t>
            </a:r>
            <a:r>
              <a:rPr lang="en-GB" dirty="0">
                <a:solidFill>
                  <a:srgbClr val="FFFF00"/>
                </a:solidFill>
              </a:rPr>
              <a:t> </a:t>
            </a:r>
            <a:r>
              <a:rPr lang="en-GB" dirty="0" smtClean="0">
                <a:solidFill>
                  <a:srgbClr val="FFFF00"/>
                </a:solidFill>
              </a:rPr>
              <a:t>A1</a:t>
            </a:r>
            <a:r>
              <a:rPr lang="el-GR" dirty="0" smtClean="0">
                <a:solidFill>
                  <a:srgbClr val="FFFF00"/>
                </a:solidFill>
              </a:rPr>
              <a:t> </a:t>
            </a:r>
            <a:r>
              <a:rPr lang="el-GR" dirty="0" err="1" smtClean="0">
                <a:solidFill>
                  <a:srgbClr val="FFFF00"/>
                </a:solidFill>
              </a:rPr>
              <a:t>υπομονάδα</a:t>
            </a:r>
            <a:r>
              <a:rPr lang="el-GR" dirty="0" smtClean="0">
                <a:solidFill>
                  <a:srgbClr val="FFFF00"/>
                </a:solidFill>
              </a:rPr>
              <a:t> της τοξίνης της χολέρας ενεργοποιεί την </a:t>
            </a:r>
            <a:r>
              <a:rPr lang="el-GR" dirty="0" err="1" smtClean="0">
                <a:solidFill>
                  <a:srgbClr val="FFFF00"/>
                </a:solidFill>
              </a:rPr>
              <a:t>αδενυλική</a:t>
            </a:r>
            <a:r>
              <a:rPr lang="el-GR" dirty="0" smtClean="0">
                <a:solidFill>
                  <a:srgbClr val="FFFF00"/>
                </a:solidFill>
              </a:rPr>
              <a:t> </a:t>
            </a:r>
            <a:r>
              <a:rPr lang="el-GR" dirty="0" err="1" smtClean="0">
                <a:solidFill>
                  <a:srgbClr val="FFFF00"/>
                </a:solidFill>
              </a:rPr>
              <a:t>κυκλάση</a:t>
            </a:r>
            <a:r>
              <a:rPr lang="el-GR" dirty="0" smtClean="0">
                <a:solidFill>
                  <a:srgbClr val="FFFF00"/>
                </a:solidFill>
              </a:rPr>
              <a:t> και προκαλεί αύξηση της κυκλικής </a:t>
            </a:r>
            <a:r>
              <a:rPr lang="el-GR" dirty="0" err="1" smtClean="0">
                <a:solidFill>
                  <a:srgbClr val="FFFF00"/>
                </a:solidFill>
              </a:rPr>
              <a:t>μονοφωσφορικής</a:t>
            </a:r>
            <a:r>
              <a:rPr lang="el-GR" dirty="0" smtClean="0">
                <a:solidFill>
                  <a:srgbClr val="FFFF00"/>
                </a:solidFill>
              </a:rPr>
              <a:t> </a:t>
            </a:r>
            <a:r>
              <a:rPr lang="el-GR" dirty="0" err="1" smtClean="0">
                <a:solidFill>
                  <a:srgbClr val="FFFF00"/>
                </a:solidFill>
              </a:rPr>
              <a:t>αδενοσίνης</a:t>
            </a:r>
            <a:r>
              <a:rPr lang="en-GB" dirty="0" smtClean="0">
                <a:solidFill>
                  <a:srgbClr val="FFFF00"/>
                </a:solidFill>
              </a:rPr>
              <a:t> (</a:t>
            </a:r>
            <a:r>
              <a:rPr lang="en-GB" dirty="0" err="1" smtClean="0">
                <a:solidFill>
                  <a:srgbClr val="FFFF00"/>
                </a:solidFill>
              </a:rPr>
              <a:t>cAMP</a:t>
            </a:r>
            <a:r>
              <a:rPr lang="en-GB" dirty="0">
                <a:solidFill>
                  <a:srgbClr val="FFFF00"/>
                </a:solidFill>
              </a:rPr>
              <a:t>). </a:t>
            </a:r>
            <a:r>
              <a:rPr lang="el-GR" dirty="0" smtClean="0">
                <a:solidFill>
                  <a:srgbClr val="FFFF00"/>
                </a:solidFill>
              </a:rPr>
              <a:t>Η </a:t>
            </a:r>
            <a:r>
              <a:rPr lang="en-GB" dirty="0" err="1" smtClean="0">
                <a:solidFill>
                  <a:srgbClr val="FFFF00"/>
                </a:solidFill>
              </a:rPr>
              <a:t>cAMP</a:t>
            </a:r>
            <a:r>
              <a:rPr lang="en-GB" dirty="0" smtClean="0">
                <a:solidFill>
                  <a:srgbClr val="FFFF00"/>
                </a:solidFill>
              </a:rPr>
              <a:t> </a:t>
            </a:r>
            <a:r>
              <a:rPr lang="el-GR" dirty="0" smtClean="0">
                <a:solidFill>
                  <a:srgbClr val="FFFF00"/>
                </a:solidFill>
              </a:rPr>
              <a:t>αναστέλλει την </a:t>
            </a:r>
            <a:r>
              <a:rPr lang="el-GR" dirty="0" err="1" smtClean="0">
                <a:solidFill>
                  <a:srgbClr val="FFFF00"/>
                </a:solidFill>
              </a:rPr>
              <a:t>επαναρρόφηση</a:t>
            </a:r>
            <a:r>
              <a:rPr lang="el-GR" dirty="0" smtClean="0">
                <a:solidFill>
                  <a:srgbClr val="FFFF00"/>
                </a:solidFill>
              </a:rPr>
              <a:t> του νατρίου και του χλωρίου από τις </a:t>
            </a:r>
            <a:r>
              <a:rPr lang="el-GR" dirty="0" err="1" smtClean="0">
                <a:solidFill>
                  <a:srgbClr val="FFFF00"/>
                </a:solidFill>
              </a:rPr>
              <a:t>μικροθηλές</a:t>
            </a:r>
            <a:r>
              <a:rPr lang="el-GR" dirty="0" smtClean="0">
                <a:solidFill>
                  <a:srgbClr val="FFFF00"/>
                </a:solidFill>
              </a:rPr>
              <a:t> και προάγει την έκκριση του χλωρίου και του νερού από τα κύτταρα των κρυπτών. Αυτό οδηγεί σε υδαρή διάρροια με απώλεια ηλεκτρολυτών</a:t>
            </a:r>
            <a:r>
              <a:rPr lang="en-GB" dirty="0" smtClean="0">
                <a:solidFill>
                  <a:srgbClr val="FFFF00"/>
                </a:solidFill>
              </a:rPr>
              <a:t>.</a:t>
            </a:r>
            <a:r>
              <a:rPr lang="el-GR" dirty="0" smtClean="0">
                <a:solidFill>
                  <a:srgbClr val="FFFF00"/>
                </a:solidFill>
              </a:rPr>
              <a:t> Η απώλεια των υγρών συμβαίνει στο δωδεκαδ</a:t>
            </a:r>
            <a:r>
              <a:rPr lang="el-GR" dirty="0">
                <a:solidFill>
                  <a:srgbClr val="FFFF00"/>
                </a:solidFill>
              </a:rPr>
              <a:t>ά</a:t>
            </a:r>
            <a:r>
              <a:rPr lang="el-GR" dirty="0" smtClean="0">
                <a:solidFill>
                  <a:srgbClr val="FFFF00"/>
                </a:solidFill>
              </a:rPr>
              <a:t>κτυλο  και το ανώτερο τμήμα της νήστιδας ενώ σε μικρότερο βαθμό προσβάλλεται ο ειλεός. Το κόλον είναι σχετικά ανθεκτικό στην τοξίνη. </a:t>
            </a:r>
          </a:p>
          <a:p>
            <a:endParaRPr lang="el-GR" dirty="0">
              <a:solidFill>
                <a:srgbClr val="FFFF00"/>
              </a:solidFill>
            </a:endParaRPr>
          </a:p>
          <a:p>
            <a:r>
              <a:rPr lang="el-GR" dirty="0" smtClean="0">
                <a:solidFill>
                  <a:srgbClr val="FFFF00"/>
                </a:solidFill>
              </a:rPr>
              <a:t>Πάντως, ο μεγάλος όγκος υγρών που παράγεται στο λεπτό έντερο υπερβαίνει την απορροφητική ικανότητα του </a:t>
            </a:r>
            <a:r>
              <a:rPr lang="el-GR" dirty="0" err="1" smtClean="0">
                <a:solidFill>
                  <a:srgbClr val="FFFF00"/>
                </a:solidFill>
              </a:rPr>
              <a:t>παχέος</a:t>
            </a:r>
            <a:r>
              <a:rPr lang="el-GR" dirty="0" smtClean="0">
                <a:solidFill>
                  <a:srgbClr val="FFFF00"/>
                </a:solidFill>
              </a:rPr>
              <a:t> εντέρου, οδηγώντας έτσι σε σοβαρή διάρροια. Εάν δεν γίνει γρήγορα αναπλήρωση των υγρών και ηλεκτρολυτών που αποβάλλονται με τις διαρροϊκές κενώσεις, ο ασθενής μπορεί να εκδηλώσει καταπληξία από την έντονη αφυδ</a:t>
            </a:r>
            <a:r>
              <a:rPr lang="el-GR" dirty="0">
                <a:solidFill>
                  <a:srgbClr val="FFFF00"/>
                </a:solidFill>
              </a:rPr>
              <a:t>ά</a:t>
            </a:r>
            <a:r>
              <a:rPr lang="el-GR" dirty="0" smtClean="0">
                <a:solidFill>
                  <a:srgbClr val="FFFF00"/>
                </a:solidFill>
              </a:rPr>
              <a:t>τωση και οξέωση από την απώλεια </a:t>
            </a:r>
            <a:r>
              <a:rPr lang="el-GR" dirty="0" err="1" smtClean="0">
                <a:solidFill>
                  <a:srgbClr val="FFFF00"/>
                </a:solidFill>
              </a:rPr>
              <a:t>διττανθρακικών</a:t>
            </a:r>
            <a:r>
              <a:rPr lang="el-GR" dirty="0" smtClean="0">
                <a:solidFill>
                  <a:srgbClr val="FFFF00"/>
                </a:solidFill>
              </a:rPr>
              <a:t>.  Η τοξίνη της χολέρας δρα τοπικά και δεν εισδύει στο εντερικό τοίχωμα. Ως αποτέλεσμα, λίγα ουδετερόφιλα ανευρίσκονται στα κόπρανα. </a:t>
            </a:r>
            <a:endParaRPr lang="en-GB" dirty="0" smtClean="0">
              <a:solidFill>
                <a:srgbClr val="FFFF00"/>
              </a:solidFill>
            </a:endParaRPr>
          </a:p>
          <a:p>
            <a:endParaRPr lang="en-GB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313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A7BDE-30C0-493E-94A1-03F88C4E7C13}" type="slidenum">
              <a:rPr lang="el-GR" smtClean="0"/>
              <a:pPr/>
              <a:t>25</a:t>
            </a:fld>
            <a:endParaRPr lang="el-G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90500"/>
            <a:ext cx="8064500" cy="6190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9647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A7BDE-30C0-493E-94A1-03F88C4E7C13}" type="slidenum">
              <a:rPr lang="el-GR" smtClean="0"/>
              <a:pPr/>
              <a:t>26</a:t>
            </a:fld>
            <a:endParaRPr lang="el-G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2925"/>
            <a:ext cx="3841750" cy="577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This scanning electron micrograph (SEM) depicts a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412776"/>
            <a:ext cx="3619500" cy="2457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6110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A7BDE-30C0-493E-94A1-03F88C4E7C13}" type="slidenum">
              <a:rPr lang="el-GR" smtClean="0"/>
              <a:pPr/>
              <a:t>27</a:t>
            </a:fld>
            <a:endParaRPr lang="el-GR"/>
          </a:p>
        </p:txBody>
      </p:sp>
      <p:pic>
        <p:nvPicPr>
          <p:cNvPr id="9218" name="Picture 2" descr="https://img.medscapestatic.com/pi/meds/ckb/10/443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8572500" cy="573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5784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A7BDE-30C0-493E-94A1-03F88C4E7C13}" type="slidenum">
              <a:rPr lang="el-GR" smtClean="0"/>
              <a:pPr/>
              <a:t>28</a:t>
            </a:fld>
            <a:endParaRPr lang="el-G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0" y="1257300"/>
            <a:ext cx="64770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869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A7BDE-30C0-493E-94A1-03F88C4E7C13}" type="slidenum">
              <a:rPr lang="el-GR" smtClean="0"/>
              <a:pPr/>
              <a:t>29</a:t>
            </a:fld>
            <a:endParaRPr lang="el-GR"/>
          </a:p>
        </p:txBody>
      </p:sp>
      <p:pic>
        <p:nvPicPr>
          <p:cNvPr id="8194" name="Picture 2" descr="Screenshot_cholera_sit_Yemen_Feb_20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4625"/>
            <a:ext cx="8754104" cy="669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835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A7BDE-30C0-493E-94A1-03F88C4E7C13}" type="slidenum">
              <a:rPr lang="el-GR" smtClean="0"/>
              <a:pPr/>
              <a:t>3</a:t>
            </a:fld>
            <a:endParaRPr lang="el-GR"/>
          </a:p>
        </p:txBody>
      </p:sp>
      <p:sp>
        <p:nvSpPr>
          <p:cNvPr id="4" name="TextBox 3"/>
          <p:cNvSpPr txBox="1"/>
          <p:nvPr/>
        </p:nvSpPr>
        <p:spPr>
          <a:xfrm>
            <a:off x="755575" y="188640"/>
            <a:ext cx="773119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                               </a:t>
            </a:r>
            <a:r>
              <a:rPr lang="el-GR" sz="2800" dirty="0" smtClean="0">
                <a:solidFill>
                  <a:srgbClr val="FFC000"/>
                </a:solidFill>
              </a:rPr>
              <a:t>ΛΟΙΜΩΔΗΣ ΔΙΑΡΡΟΙΑ</a:t>
            </a:r>
            <a:r>
              <a:rPr lang="en-US" sz="2800" dirty="0" smtClean="0">
                <a:solidFill>
                  <a:srgbClr val="FFC000"/>
                </a:solidFill>
              </a:rPr>
              <a:t>: </a:t>
            </a:r>
            <a:endParaRPr lang="el-GR" sz="2800" dirty="0" smtClean="0">
              <a:solidFill>
                <a:srgbClr val="FFC000"/>
              </a:solidFill>
            </a:endParaRPr>
          </a:p>
          <a:p>
            <a:endParaRPr lang="el-GR" dirty="0"/>
          </a:p>
          <a:p>
            <a:r>
              <a:rPr lang="el-GR" b="1" dirty="0" smtClean="0">
                <a:solidFill>
                  <a:srgbClr val="FFFF00"/>
                </a:solidFill>
              </a:rPr>
              <a:t>&gt;5000000 ΘΑΝΑΤΟΙ ΕΤΗΣΙΩΣ ΠΑΓΚΟΣΜΙΑ</a:t>
            </a:r>
          </a:p>
          <a:p>
            <a:endParaRPr lang="el-GR" b="1" dirty="0">
              <a:solidFill>
                <a:srgbClr val="FFFF00"/>
              </a:solidFill>
            </a:endParaRPr>
          </a:p>
          <a:p>
            <a:endParaRPr lang="el-GR" b="1" dirty="0" smtClean="0">
              <a:solidFill>
                <a:srgbClr val="FFFF00"/>
              </a:solidFill>
            </a:endParaRPr>
          </a:p>
          <a:p>
            <a:endParaRPr lang="el-GR" b="1" dirty="0">
              <a:solidFill>
                <a:srgbClr val="FFFF00"/>
              </a:solidFill>
            </a:endParaRPr>
          </a:p>
          <a:p>
            <a:r>
              <a:rPr lang="el-GR" b="1" dirty="0" smtClean="0">
                <a:solidFill>
                  <a:srgbClr val="FFFF00"/>
                </a:solidFill>
              </a:rPr>
              <a:t>1.800.000 ΝΟΣΗΛΕΙΕΣ ΣΤΙΣ ΗΠΑ</a:t>
            </a:r>
          </a:p>
          <a:p>
            <a:endParaRPr lang="el-GR" b="1" dirty="0">
              <a:solidFill>
                <a:srgbClr val="FFFF00"/>
              </a:solidFill>
            </a:endParaRPr>
          </a:p>
          <a:p>
            <a:endParaRPr lang="el-GR" b="1" dirty="0" smtClean="0">
              <a:solidFill>
                <a:srgbClr val="FFFF00"/>
              </a:solidFill>
            </a:endParaRPr>
          </a:p>
          <a:p>
            <a:r>
              <a:rPr lang="el-GR" b="1" dirty="0" smtClean="0">
                <a:solidFill>
                  <a:srgbClr val="FFFF00"/>
                </a:solidFill>
              </a:rPr>
              <a:t>ΑΠΩΛΕΙΑ ΕΝΔΑΓΓΕΙΑΚΟΥ ΟΓΚΟΥ</a:t>
            </a:r>
          </a:p>
          <a:p>
            <a:endParaRPr lang="el-GR" b="1" dirty="0">
              <a:solidFill>
                <a:srgbClr val="FFFF00"/>
              </a:solidFill>
            </a:endParaRPr>
          </a:p>
          <a:p>
            <a:endParaRPr lang="el-GR" b="1" dirty="0" smtClean="0">
              <a:solidFill>
                <a:srgbClr val="FFFF00"/>
              </a:solidFill>
            </a:endParaRPr>
          </a:p>
          <a:p>
            <a:r>
              <a:rPr lang="el-GR" b="1" dirty="0" smtClean="0">
                <a:solidFill>
                  <a:srgbClr val="FFFF00"/>
                </a:solidFill>
              </a:rPr>
              <a:t>ΗΛΕΚΤΡΟΛΥΤΙΚΕΣ ΔΙΑΤΑΡΑΧΕΣ  ΚΑΡΔΙΑΓΓΙΑΚΗ ΚΑΤΕΡΡΕΙΨΗ</a:t>
            </a:r>
          </a:p>
          <a:p>
            <a:endParaRPr lang="el-GR" b="1" dirty="0">
              <a:solidFill>
                <a:srgbClr val="FFFF00"/>
              </a:solidFill>
            </a:endParaRPr>
          </a:p>
          <a:p>
            <a:endParaRPr lang="el-GR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201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sz="quarter" idx="13"/>
          </p:nvPr>
        </p:nvSpPr>
        <p:spPr>
          <a:xfrm>
            <a:off x="1259632" y="260648"/>
            <a:ext cx="6853376" cy="48965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dirty="0">
                <a:solidFill>
                  <a:srgbClr val="FFC000"/>
                </a:solidFill>
              </a:rPr>
              <a:t> </a:t>
            </a:r>
            <a:r>
              <a:rPr lang="el-GR" dirty="0" smtClean="0">
                <a:solidFill>
                  <a:srgbClr val="FFC000"/>
                </a:solidFill>
              </a:rPr>
              <a:t>                     ΕΝΤΕΡΟΤΟΞΙΝΟΓΟΝΟΙ ΟΡΟΤΥΠΟΙ </a:t>
            </a:r>
            <a:r>
              <a:rPr lang="en-US" dirty="0" smtClean="0">
                <a:solidFill>
                  <a:srgbClr val="FFC000"/>
                </a:solidFill>
              </a:rPr>
              <a:t>E.COLI</a:t>
            </a:r>
            <a:endParaRPr lang="el-GR" dirty="0" smtClean="0">
              <a:solidFill>
                <a:srgbClr val="FFC000"/>
              </a:solidFill>
            </a:endParaRPr>
          </a:p>
          <a:p>
            <a:endParaRPr lang="el-GR" dirty="0"/>
          </a:p>
          <a:p>
            <a:endParaRPr lang="en-US" dirty="0" smtClean="0"/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l-GR" dirty="0" smtClean="0">
                <a:solidFill>
                  <a:srgbClr val="FFFF00"/>
                </a:solidFill>
              </a:rPr>
              <a:t>ΕΥΑΙΣΘΗΤΗ ΣΤΗΝ ΘΕΡΜΟΚΡΑΣΙΑ ΕΝΤΕΡΟΤΟΞΙΝΗ</a:t>
            </a:r>
          </a:p>
          <a:p>
            <a:endParaRPr lang="el-GR" dirty="0">
              <a:solidFill>
                <a:srgbClr val="FFFF00"/>
              </a:solidFill>
            </a:endParaRPr>
          </a:p>
          <a:p>
            <a:endParaRPr lang="el-GR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l-GR" dirty="0" smtClean="0">
                <a:solidFill>
                  <a:srgbClr val="FFFF00"/>
                </a:solidFill>
              </a:rPr>
              <a:t>            ΕΝΕΡΓΟΠΟΙΗΣΗ ΑΔΕΝΥΛΙΚΗΣ ΚΥΚΛΑΣΗΣ </a:t>
            </a:r>
            <a:endParaRPr lang="el-GR" dirty="0">
              <a:solidFill>
                <a:srgbClr val="FFFF00"/>
              </a:solidFill>
            </a:endParaRPr>
          </a:p>
          <a:p>
            <a:endParaRPr lang="el-GR" dirty="0" smtClean="0"/>
          </a:p>
          <a:p>
            <a:endParaRPr lang="el-GR" dirty="0"/>
          </a:p>
          <a:p>
            <a:pPr marL="0" indent="0">
              <a:buNone/>
            </a:pPr>
            <a:endParaRPr lang="el-GR" dirty="0"/>
          </a:p>
          <a:p>
            <a:r>
              <a:rPr lang="el-GR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ΑΝΘΕΚΤΙΚΗ ΣΤΗΝ ΘΕΡΜΟΚΡΑΣΙΑ ΕΝΤΕΡΟΤΟΞΙΝΗ </a:t>
            </a:r>
          </a:p>
          <a:p>
            <a:endParaRPr lang="el-GR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endParaRPr lang="el-GR" dirty="0" smtClean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el-GR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      ΕΝΕΡΓΟΠΟΙΗΣΗ ΓΟΥΑΝΥΛΙΚΗΣ ΚΥΚΛΑΣΗΣ</a:t>
            </a:r>
            <a:endParaRPr lang="el-GR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A8A7BDE-30C0-493E-94A1-03F88C4E7C13}" type="slidenum">
              <a:rPr lang="el-GR" smtClean="0"/>
              <a:pPr/>
              <a:t>30</a:t>
            </a:fld>
            <a:endParaRPr lang="el-GR"/>
          </a:p>
        </p:txBody>
      </p:sp>
      <p:sp>
        <p:nvSpPr>
          <p:cNvPr id="5" name="Βέλος προς τα κάτω 4"/>
          <p:cNvSpPr/>
          <p:nvPr/>
        </p:nvSpPr>
        <p:spPr>
          <a:xfrm>
            <a:off x="3779912" y="1916832"/>
            <a:ext cx="72008" cy="504056"/>
          </a:xfrm>
          <a:prstGeom prst="downArrow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Βέλος προς τα κάτω 5"/>
          <p:cNvSpPr/>
          <p:nvPr/>
        </p:nvSpPr>
        <p:spPr>
          <a:xfrm>
            <a:off x="3779912" y="4005064"/>
            <a:ext cx="72008" cy="504056"/>
          </a:xfrm>
          <a:prstGeom prst="downArrow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3483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A7BDE-30C0-493E-94A1-03F88C4E7C13}" type="slidenum">
              <a:rPr lang="el-GR" smtClean="0"/>
              <a:pPr/>
              <a:t>31</a:t>
            </a:fld>
            <a:endParaRPr lang="el-GR"/>
          </a:p>
        </p:txBody>
      </p:sp>
      <p:sp>
        <p:nvSpPr>
          <p:cNvPr id="3" name="Ορθογώνιο 2"/>
          <p:cNvSpPr/>
          <p:nvPr/>
        </p:nvSpPr>
        <p:spPr>
          <a:xfrm>
            <a:off x="395536" y="1582341"/>
            <a:ext cx="842493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solidFill>
                  <a:srgbClr val="FFFF00"/>
                </a:solidFill>
              </a:rPr>
              <a:t>Είναι αποτέλεσμα </a:t>
            </a:r>
            <a:r>
              <a:rPr lang="el-GR" dirty="0" err="1" smtClean="0">
                <a:solidFill>
                  <a:srgbClr val="FFFF00"/>
                </a:solidFill>
              </a:rPr>
              <a:t>βακτηριακής</a:t>
            </a:r>
            <a:r>
              <a:rPr lang="el-GR" dirty="0" smtClean="0">
                <a:solidFill>
                  <a:srgbClr val="FFFF00"/>
                </a:solidFill>
              </a:rPr>
              <a:t> διείσδυσης στον εντερικό αυλό, με επακόλουθο κυτταρικό θάνατο. </a:t>
            </a:r>
          </a:p>
          <a:p>
            <a:endParaRPr lang="el-GR" dirty="0">
              <a:solidFill>
                <a:srgbClr val="FFFF00"/>
              </a:solidFill>
            </a:endParaRPr>
          </a:p>
          <a:p>
            <a:r>
              <a:rPr lang="el-GR" dirty="0" smtClean="0">
                <a:solidFill>
                  <a:srgbClr val="FFFF00"/>
                </a:solidFill>
              </a:rPr>
              <a:t>Οι ασθενείς είναι συνήθως εμπύρετοι, έχουν </a:t>
            </a:r>
            <a:r>
              <a:rPr lang="el-GR" dirty="0" err="1" smtClean="0">
                <a:solidFill>
                  <a:srgbClr val="FFFF00"/>
                </a:solidFill>
              </a:rPr>
              <a:t>κωλικοειδές</a:t>
            </a:r>
            <a:r>
              <a:rPr lang="el-GR" dirty="0" smtClean="0">
                <a:solidFill>
                  <a:srgbClr val="FFFF00"/>
                </a:solidFill>
              </a:rPr>
              <a:t> άλγος, διάρροια που μπορεί να περιέχει ορατή βλέννα. </a:t>
            </a:r>
          </a:p>
          <a:p>
            <a:endParaRPr lang="en-GB" dirty="0">
              <a:solidFill>
                <a:srgbClr val="FFFF00"/>
              </a:solidFill>
            </a:endParaRPr>
          </a:p>
          <a:p>
            <a:r>
              <a:rPr lang="el-GR" dirty="0" smtClean="0">
                <a:solidFill>
                  <a:srgbClr val="FFFF00"/>
                </a:solidFill>
              </a:rPr>
              <a:t>Δυσεντερία</a:t>
            </a:r>
            <a:r>
              <a:rPr lang="en-US" dirty="0" smtClean="0">
                <a:solidFill>
                  <a:srgbClr val="FFFF00"/>
                </a:solidFill>
              </a:rPr>
              <a:t>: </a:t>
            </a:r>
            <a:r>
              <a:rPr lang="el-GR" dirty="0" smtClean="0">
                <a:solidFill>
                  <a:srgbClr val="FFFF00"/>
                </a:solidFill>
              </a:rPr>
              <a:t>όταν είναι παρόν σημαντικός αριθμός λε</a:t>
            </a:r>
            <a:r>
              <a:rPr lang="el-GR" dirty="0">
                <a:solidFill>
                  <a:srgbClr val="FFFF00"/>
                </a:solidFill>
              </a:rPr>
              <a:t>υ</a:t>
            </a:r>
            <a:r>
              <a:rPr lang="el-GR" dirty="0" smtClean="0">
                <a:solidFill>
                  <a:srgbClr val="FFFF00"/>
                </a:solidFill>
              </a:rPr>
              <a:t>κοκυττάρων και μακροσκοπική παρουσία αίματος. </a:t>
            </a:r>
            <a:endParaRPr lang="en-US" dirty="0">
              <a:solidFill>
                <a:srgbClr val="FFFF00"/>
              </a:solidFill>
            </a:endParaRPr>
          </a:p>
          <a:p>
            <a:endParaRPr lang="en-US" dirty="0" smtClean="0">
              <a:solidFill>
                <a:srgbClr val="FFFF00"/>
              </a:solidFill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2411760" y="980728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             </a:t>
            </a:r>
            <a:r>
              <a:rPr lang="el-GR" dirty="0" smtClean="0">
                <a:solidFill>
                  <a:srgbClr val="FFFF00"/>
                </a:solidFill>
              </a:rPr>
              <a:t>ΦΛΕΓΜΟΝΩΔΗΣ ΔΙΑΡΡΟΙΑ</a:t>
            </a:r>
            <a:endParaRPr lang="en-GB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7914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A7BDE-30C0-493E-94A1-03F88C4E7C13}" type="slidenum">
              <a:rPr lang="el-GR" smtClean="0"/>
              <a:pPr/>
              <a:t>32</a:t>
            </a:fld>
            <a:endParaRPr lang="el-GR"/>
          </a:p>
        </p:txBody>
      </p:sp>
      <p:sp>
        <p:nvSpPr>
          <p:cNvPr id="3" name="Ορθογώνιο 2"/>
          <p:cNvSpPr/>
          <p:nvPr/>
        </p:nvSpPr>
        <p:spPr>
          <a:xfrm>
            <a:off x="2580" y="764704"/>
            <a:ext cx="903649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/>
          </a:p>
          <a:p>
            <a:r>
              <a:rPr lang="el-GR" dirty="0" smtClean="0">
                <a:solidFill>
                  <a:srgbClr val="FFFF00"/>
                </a:solidFill>
              </a:rPr>
              <a:t>ΠΑΘΟΓΟΝΑ ΠΟΥ ΣΧΕΤΙΖΟΝΤΑΙ ΜΕ ΛΟΙΜΩΔΗ ΔΙΑΡΡΟΙΑ</a:t>
            </a:r>
            <a:r>
              <a:rPr lang="en-GB" dirty="0" smtClean="0">
                <a:solidFill>
                  <a:srgbClr val="FFFF00"/>
                </a:solidFill>
              </a:rPr>
              <a:t>:</a:t>
            </a:r>
          </a:p>
          <a:p>
            <a:r>
              <a:rPr lang="en-GB" dirty="0" smtClean="0">
                <a:solidFill>
                  <a:srgbClr val="FFFF00"/>
                </a:solidFill>
              </a:rPr>
              <a:t>EIEC</a:t>
            </a:r>
            <a:r>
              <a:rPr lang="en-GB" dirty="0">
                <a:solidFill>
                  <a:srgbClr val="FFFF00"/>
                </a:solidFill>
              </a:rPr>
              <a:t>, </a:t>
            </a:r>
            <a:r>
              <a:rPr lang="en-GB" dirty="0" err="1">
                <a:solidFill>
                  <a:srgbClr val="FFFF00"/>
                </a:solidFill>
              </a:rPr>
              <a:t>Shigella</a:t>
            </a:r>
            <a:r>
              <a:rPr lang="en-GB" dirty="0">
                <a:solidFill>
                  <a:srgbClr val="FFFF00"/>
                </a:solidFill>
              </a:rPr>
              <a:t>, Salmonella, Campylobacter, and Entamoeba </a:t>
            </a:r>
            <a:r>
              <a:rPr lang="en-GB" dirty="0" err="1">
                <a:solidFill>
                  <a:srgbClr val="FFFF00"/>
                </a:solidFill>
              </a:rPr>
              <a:t>histolytica</a:t>
            </a:r>
            <a:r>
              <a:rPr lang="en-GB" dirty="0">
                <a:solidFill>
                  <a:srgbClr val="FFFF00"/>
                </a:solidFill>
              </a:rPr>
              <a:t>. </a:t>
            </a:r>
            <a:endParaRPr lang="en-GB" dirty="0" smtClean="0">
              <a:solidFill>
                <a:srgbClr val="FFFF00"/>
              </a:solidFill>
            </a:endParaRPr>
          </a:p>
          <a:p>
            <a:endParaRPr lang="en-GB" dirty="0">
              <a:solidFill>
                <a:srgbClr val="FFFF00"/>
              </a:solidFill>
            </a:endParaRPr>
          </a:p>
          <a:p>
            <a:r>
              <a:rPr lang="el-GR" dirty="0" smtClean="0">
                <a:solidFill>
                  <a:srgbClr val="FFFF00"/>
                </a:solidFill>
              </a:rPr>
              <a:t>Η </a:t>
            </a:r>
            <a:r>
              <a:rPr lang="en-GB" dirty="0" err="1" smtClean="0">
                <a:solidFill>
                  <a:srgbClr val="FFFF00"/>
                </a:solidFill>
              </a:rPr>
              <a:t>Shigella</a:t>
            </a:r>
            <a:r>
              <a:rPr lang="el-GR" dirty="0">
                <a:solidFill>
                  <a:srgbClr val="FFFF00"/>
                </a:solidFill>
              </a:rPr>
              <a:t> </a:t>
            </a:r>
            <a:r>
              <a:rPr lang="el-GR" dirty="0" smtClean="0">
                <a:solidFill>
                  <a:srgbClr val="FFFF00"/>
                </a:solidFill>
              </a:rPr>
              <a:t>είναι αιτία της </a:t>
            </a:r>
            <a:r>
              <a:rPr lang="el-GR" dirty="0" err="1" smtClean="0">
                <a:solidFill>
                  <a:srgbClr val="FFFF00"/>
                </a:solidFill>
              </a:rPr>
              <a:t>βακτηριακής</a:t>
            </a:r>
            <a:r>
              <a:rPr lang="el-GR" dirty="0" smtClean="0">
                <a:solidFill>
                  <a:srgbClr val="FFFF00"/>
                </a:solidFill>
              </a:rPr>
              <a:t> δυσεντερίας και μεταδίδεται μέσω άμεσης επαφής από άτομο σε άτομο ή από μολυσμένη τροφή ή μολυσμένο νερό. Διεισδύει στα εντερικά κύτταρα μέσω σχηματισμού </a:t>
            </a:r>
            <a:r>
              <a:rPr lang="el-GR" dirty="0" err="1" smtClean="0">
                <a:solidFill>
                  <a:srgbClr val="FFFF00"/>
                </a:solidFill>
              </a:rPr>
              <a:t>ενδοπλασματικού</a:t>
            </a:r>
            <a:r>
              <a:rPr lang="el-GR" dirty="0" smtClean="0">
                <a:solidFill>
                  <a:srgbClr val="FFFF00"/>
                </a:solidFill>
              </a:rPr>
              <a:t> </a:t>
            </a:r>
            <a:r>
              <a:rPr lang="el-GR" dirty="0" err="1" smtClean="0">
                <a:solidFill>
                  <a:srgbClr val="FFFF00"/>
                </a:solidFill>
              </a:rPr>
              <a:t>κυστιδίου</a:t>
            </a:r>
            <a:r>
              <a:rPr lang="el-GR" dirty="0" smtClean="0">
                <a:solidFill>
                  <a:srgbClr val="FFFF00"/>
                </a:solidFill>
              </a:rPr>
              <a:t>, που λύεται ενδοκυττάρια. Τα βακτήρια ακολούθως πολλαπλασιάζονται και εισδύουν στα παρακείμενα επιθηλιακά κύτταρα και προκαλούν κυτταρικό θάνατο. Η κυτταρική καταστροφή προκαλείται μέσω της </a:t>
            </a:r>
            <a:r>
              <a:rPr lang="el-GR" dirty="0" err="1" smtClean="0">
                <a:solidFill>
                  <a:srgbClr val="FFFF00"/>
                </a:solidFill>
              </a:rPr>
              <a:t>κυτταροτοξίνης</a:t>
            </a:r>
            <a:r>
              <a:rPr lang="el-GR" dirty="0" smtClean="0">
                <a:solidFill>
                  <a:srgbClr val="FFFF00"/>
                </a:solidFill>
              </a:rPr>
              <a:t> </a:t>
            </a:r>
            <a:r>
              <a:rPr lang="en-US" dirty="0" smtClean="0">
                <a:solidFill>
                  <a:srgbClr val="FFFF00"/>
                </a:solidFill>
              </a:rPr>
              <a:t>Shiga. </a:t>
            </a:r>
            <a:r>
              <a:rPr lang="el-GR" dirty="0" smtClean="0">
                <a:solidFill>
                  <a:srgbClr val="FFFF00"/>
                </a:solidFill>
              </a:rPr>
              <a:t>Τα </a:t>
            </a:r>
            <a:r>
              <a:rPr lang="el-GR" dirty="0" err="1" smtClean="0">
                <a:solidFill>
                  <a:srgbClr val="FFFF00"/>
                </a:solidFill>
              </a:rPr>
              <a:t>εντεροδιεισδυτικά</a:t>
            </a:r>
            <a:r>
              <a:rPr lang="el-GR" dirty="0" smtClean="0">
                <a:solidFill>
                  <a:srgbClr val="FFFF00"/>
                </a:solidFill>
              </a:rPr>
              <a:t> </a:t>
            </a:r>
            <a:r>
              <a:rPr lang="en-US" dirty="0" smtClean="0">
                <a:solidFill>
                  <a:srgbClr val="FFFF00"/>
                </a:solidFill>
              </a:rPr>
              <a:t>E. coli </a:t>
            </a:r>
            <a:r>
              <a:rPr lang="el-GR" dirty="0" smtClean="0">
                <a:solidFill>
                  <a:srgbClr val="FFFF00"/>
                </a:solidFill>
              </a:rPr>
              <a:t>μοιάζουν με την </a:t>
            </a:r>
            <a:endParaRPr lang="en-US" dirty="0" smtClean="0">
              <a:solidFill>
                <a:srgbClr val="FFFF00"/>
              </a:solidFill>
            </a:endParaRPr>
          </a:p>
          <a:p>
            <a:r>
              <a:rPr lang="el-GR" dirty="0" err="1" smtClean="0">
                <a:solidFill>
                  <a:srgbClr val="FFFF00"/>
                </a:solidFill>
              </a:rPr>
              <a:t>Σιγκέλλα</a:t>
            </a:r>
            <a:r>
              <a:rPr lang="el-GR" dirty="0" smtClean="0">
                <a:solidFill>
                  <a:srgbClr val="FFFF00"/>
                </a:solidFill>
              </a:rPr>
              <a:t> και κλινικά και ως προς μηχανισμό διείσδυσης στο </a:t>
            </a:r>
            <a:r>
              <a:rPr lang="el-GR" dirty="0" err="1" smtClean="0">
                <a:solidFill>
                  <a:srgbClr val="FFFF00"/>
                </a:solidFill>
              </a:rPr>
              <a:t>εντεροκύτταρο</a:t>
            </a:r>
            <a:r>
              <a:rPr lang="el-GR" dirty="0" smtClean="0">
                <a:solidFill>
                  <a:srgbClr val="FFFF00"/>
                </a:solidFill>
              </a:rPr>
              <a:t> μέσω μιας παρόμοιας τοξίνης της παρόμοιας με τη</a:t>
            </a:r>
            <a:r>
              <a:rPr lang="el-GR" dirty="0">
                <a:solidFill>
                  <a:srgbClr val="FFFF00"/>
                </a:solidFill>
              </a:rPr>
              <a:t>ν</a:t>
            </a:r>
            <a:r>
              <a:rPr lang="el-GR" dirty="0" smtClean="0">
                <a:solidFill>
                  <a:srgbClr val="FFFF00"/>
                </a:solidFill>
              </a:rPr>
              <a:t> </a:t>
            </a:r>
            <a:r>
              <a:rPr lang="el-GR" dirty="0" err="1" smtClean="0">
                <a:solidFill>
                  <a:srgbClr val="FFFF00"/>
                </a:solidFill>
              </a:rPr>
              <a:t>Σιγκέλλα</a:t>
            </a:r>
            <a:r>
              <a:rPr lang="el-GR" dirty="0" smtClean="0">
                <a:solidFill>
                  <a:srgbClr val="FFFF00"/>
                </a:solidFill>
              </a:rPr>
              <a:t>-εντεροτοξίνης (</a:t>
            </a:r>
            <a:r>
              <a:rPr lang="en-US" dirty="0" err="1" smtClean="0">
                <a:solidFill>
                  <a:srgbClr val="FFFF00"/>
                </a:solidFill>
              </a:rPr>
              <a:t>Shigella</a:t>
            </a:r>
            <a:r>
              <a:rPr lang="en-US" dirty="0" smtClean="0">
                <a:solidFill>
                  <a:srgbClr val="FFFF00"/>
                </a:solidFill>
              </a:rPr>
              <a:t>-like </a:t>
            </a:r>
            <a:r>
              <a:rPr lang="el-GR" dirty="0" smtClean="0">
                <a:solidFill>
                  <a:srgbClr val="FFFF00"/>
                </a:solidFill>
              </a:rPr>
              <a:t>εντεροτοξίνη).</a:t>
            </a:r>
            <a:endParaRPr lang="en-US" dirty="0" smtClean="0">
              <a:solidFill>
                <a:srgbClr val="FFFF00"/>
              </a:solidFill>
            </a:endParaRPr>
          </a:p>
          <a:p>
            <a:endParaRPr lang="en-US" dirty="0">
              <a:solidFill>
                <a:srgbClr val="FFFF00"/>
              </a:solidFill>
            </a:endParaRPr>
          </a:p>
          <a:p>
            <a:endParaRPr lang="en-US" dirty="0" smtClean="0">
              <a:solidFill>
                <a:srgbClr val="FFFF00"/>
              </a:solidFill>
            </a:endParaRP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GB" dirty="0">
                <a:solidFill>
                  <a:srgbClr val="FFC000"/>
                </a:solidFill>
              </a:rPr>
              <a:t>Hammer, Gary D.; McPhee, Stephen J.. Pathophysiology of Disease: An Introduction to Clinical Medicine 8E (pp. 115-116). McGraw-Hill Education. </a:t>
            </a:r>
          </a:p>
          <a:p>
            <a:endParaRPr lang="el-GR" dirty="0">
              <a:solidFill>
                <a:srgbClr val="FFFF00"/>
              </a:solidFill>
            </a:endParaRPr>
          </a:p>
          <a:p>
            <a:endParaRPr lang="en-GB" dirty="0">
              <a:solidFill>
                <a:srgbClr val="FFFF00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0139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A7BDE-30C0-493E-94A1-03F88C4E7C13}" type="slidenum">
              <a:rPr lang="el-GR" smtClean="0"/>
              <a:pPr/>
              <a:t>33</a:t>
            </a:fld>
            <a:endParaRPr lang="el-GR"/>
          </a:p>
        </p:txBody>
      </p:sp>
      <p:sp>
        <p:nvSpPr>
          <p:cNvPr id="3" name="Ορθογώνιο 2"/>
          <p:cNvSpPr/>
          <p:nvPr/>
        </p:nvSpPr>
        <p:spPr>
          <a:xfrm>
            <a:off x="323528" y="908720"/>
            <a:ext cx="86409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solidFill>
                  <a:srgbClr val="FFFF00"/>
                </a:solidFill>
              </a:rPr>
              <a:t>Η αιμορραγική διάρροια, είναι μια υποκατηγορία της αιμορραγικής διάρροιας που προκαλείται από </a:t>
            </a:r>
            <a:r>
              <a:rPr lang="el-GR" dirty="0" err="1" smtClean="0">
                <a:solidFill>
                  <a:srgbClr val="FFFF00"/>
                </a:solidFill>
              </a:rPr>
              <a:t>εντεροαιμορραγικούς</a:t>
            </a:r>
            <a:r>
              <a:rPr lang="el-GR" dirty="0" smtClean="0">
                <a:solidFill>
                  <a:srgbClr val="FFFF00"/>
                </a:solidFill>
              </a:rPr>
              <a:t> </a:t>
            </a:r>
            <a:r>
              <a:rPr lang="el-GR" dirty="0" err="1" smtClean="0">
                <a:solidFill>
                  <a:srgbClr val="FFFF00"/>
                </a:solidFill>
              </a:rPr>
              <a:t>υπότυπους</a:t>
            </a:r>
            <a:r>
              <a:rPr lang="el-GR" dirty="0" smtClean="0">
                <a:solidFill>
                  <a:srgbClr val="FFFF00"/>
                </a:solidFill>
              </a:rPr>
              <a:t>. Συνηθέστερα αυτό οφείλεται στον </a:t>
            </a:r>
            <a:r>
              <a:rPr lang="el-GR" dirty="0" err="1" smtClean="0">
                <a:solidFill>
                  <a:srgbClr val="FFFF00"/>
                </a:solidFill>
              </a:rPr>
              <a:t>υπότυπο</a:t>
            </a:r>
            <a:r>
              <a:rPr lang="el-GR" dirty="0">
                <a:solidFill>
                  <a:srgbClr val="FFFF00"/>
                </a:solidFill>
              </a:rPr>
              <a:t> </a:t>
            </a:r>
            <a:r>
              <a:rPr lang="en-GB" dirty="0" smtClean="0">
                <a:solidFill>
                  <a:srgbClr val="FFFF00"/>
                </a:solidFill>
              </a:rPr>
              <a:t>O157</a:t>
            </a:r>
            <a:r>
              <a:rPr lang="en-GB" dirty="0">
                <a:solidFill>
                  <a:srgbClr val="FFFF00"/>
                </a:solidFill>
              </a:rPr>
              <a:t>: </a:t>
            </a:r>
            <a:r>
              <a:rPr lang="en-GB" dirty="0" smtClean="0">
                <a:solidFill>
                  <a:srgbClr val="FFFF00"/>
                </a:solidFill>
              </a:rPr>
              <a:t>H7</a:t>
            </a:r>
            <a:r>
              <a:rPr lang="el-GR" dirty="0">
                <a:solidFill>
                  <a:srgbClr val="FFFF00"/>
                </a:solidFill>
              </a:rPr>
              <a:t> </a:t>
            </a:r>
            <a:r>
              <a:rPr lang="el-GR" dirty="0" smtClean="0">
                <a:solidFill>
                  <a:srgbClr val="FFFF00"/>
                </a:solidFill>
              </a:rPr>
              <a:t>που έχει συσχετισθεί με έναν αριθμό θανάτων από αιμολυτικό-ουραιμικό σύνδρομο λόγω μολυσμένων τροφίμων. </a:t>
            </a:r>
            <a:r>
              <a:rPr lang="en-GB" dirty="0" smtClean="0">
                <a:solidFill>
                  <a:srgbClr val="FFFF00"/>
                </a:solidFill>
              </a:rPr>
              <a:t> </a:t>
            </a:r>
            <a:r>
              <a:rPr lang="el-GR" dirty="0" smtClean="0">
                <a:solidFill>
                  <a:srgbClr val="FFFF00"/>
                </a:solidFill>
              </a:rPr>
              <a:t>Τα </a:t>
            </a:r>
            <a:r>
              <a:rPr lang="el-GR" dirty="0" err="1" smtClean="0">
                <a:solidFill>
                  <a:srgbClr val="FFFF00"/>
                </a:solidFill>
              </a:rPr>
              <a:t>εντεροαιμορραιμορραγικά</a:t>
            </a:r>
            <a:r>
              <a:rPr lang="el-GR" dirty="0" smtClean="0">
                <a:solidFill>
                  <a:srgbClr val="FFFF00"/>
                </a:solidFill>
              </a:rPr>
              <a:t> στελέχη δεν εισδύουν στα </a:t>
            </a:r>
            <a:r>
              <a:rPr lang="el-GR" dirty="0" err="1" smtClean="0">
                <a:solidFill>
                  <a:srgbClr val="FFFF00"/>
                </a:solidFill>
              </a:rPr>
              <a:t>εντεροκύτταρα</a:t>
            </a:r>
            <a:r>
              <a:rPr lang="el-GR" dirty="0" smtClean="0">
                <a:solidFill>
                  <a:srgbClr val="FFFF00"/>
                </a:solidFill>
              </a:rPr>
              <a:t>. Παράγουν δύο τοξίνες </a:t>
            </a:r>
            <a:r>
              <a:rPr lang="en-US" dirty="0" smtClean="0">
                <a:solidFill>
                  <a:srgbClr val="FFFF00"/>
                </a:solidFill>
              </a:rPr>
              <a:t>(</a:t>
            </a:r>
            <a:r>
              <a:rPr lang="en-US" dirty="0">
                <a:solidFill>
                  <a:srgbClr val="FFFF00"/>
                </a:solidFill>
              </a:rPr>
              <a:t>Stx1 </a:t>
            </a:r>
            <a:r>
              <a:rPr lang="el-GR" dirty="0">
                <a:solidFill>
                  <a:srgbClr val="FFFF00"/>
                </a:solidFill>
              </a:rPr>
              <a:t>και </a:t>
            </a:r>
            <a:r>
              <a:rPr lang="en-US" dirty="0">
                <a:solidFill>
                  <a:srgbClr val="FFFF00"/>
                </a:solidFill>
              </a:rPr>
              <a:t>Stx2</a:t>
            </a:r>
            <a:r>
              <a:rPr lang="el-GR" dirty="0" smtClean="0">
                <a:solidFill>
                  <a:srgbClr val="FFFF00"/>
                </a:solidFill>
              </a:rPr>
              <a:t>) που μοιάζουν αρκετά με αυτή της </a:t>
            </a:r>
            <a:r>
              <a:rPr lang="el-GR" dirty="0" err="1" smtClean="0">
                <a:solidFill>
                  <a:srgbClr val="FFFF00"/>
                </a:solidFill>
              </a:rPr>
              <a:t>Σιγκέλλας</a:t>
            </a:r>
            <a:r>
              <a:rPr lang="el-GR" dirty="0" smtClean="0">
                <a:solidFill>
                  <a:srgbClr val="FFFF00"/>
                </a:solidFill>
              </a:rPr>
              <a:t> σε δομή και λειτουργία. Αφού προσδεθούν στον κυτταρικό υποδοχέα, η Α υποομάδα της </a:t>
            </a:r>
            <a:r>
              <a:rPr lang="en-US" dirty="0" smtClean="0">
                <a:solidFill>
                  <a:srgbClr val="FFFF00"/>
                </a:solidFill>
              </a:rPr>
              <a:t>Shiga </a:t>
            </a:r>
            <a:r>
              <a:rPr lang="el-GR" dirty="0" smtClean="0">
                <a:solidFill>
                  <a:srgbClr val="FFFF00"/>
                </a:solidFill>
              </a:rPr>
              <a:t>τοξίνης καταλύει την διάσπαση του </a:t>
            </a:r>
            <a:r>
              <a:rPr lang="el-GR" dirty="0" err="1" smtClean="0">
                <a:solidFill>
                  <a:srgbClr val="FFFF00"/>
                </a:solidFill>
              </a:rPr>
              <a:t>ριβοσωμικού</a:t>
            </a:r>
            <a:r>
              <a:rPr lang="el-GR" dirty="0" smtClean="0">
                <a:solidFill>
                  <a:srgbClr val="FFFF00"/>
                </a:solidFill>
              </a:rPr>
              <a:t> </a:t>
            </a:r>
            <a:r>
              <a:rPr lang="en-US" dirty="0" smtClean="0">
                <a:solidFill>
                  <a:srgbClr val="FFFF00"/>
                </a:solidFill>
              </a:rPr>
              <a:t>RNA </a:t>
            </a:r>
            <a:r>
              <a:rPr lang="el-GR" dirty="0" smtClean="0">
                <a:solidFill>
                  <a:srgbClr val="FFFF00"/>
                </a:solidFill>
              </a:rPr>
              <a:t>και σταματά την πρωτεϊνική σύνθεση οδηγώντας στον κυτταρικό θάνατο. Η τοξίνη </a:t>
            </a:r>
            <a:r>
              <a:rPr lang="en-US" dirty="0" smtClean="0">
                <a:solidFill>
                  <a:srgbClr val="FFFF00"/>
                </a:solidFill>
              </a:rPr>
              <a:t>Shiga </a:t>
            </a:r>
            <a:r>
              <a:rPr lang="el-GR" dirty="0" smtClean="0">
                <a:solidFill>
                  <a:srgbClr val="FFFF00"/>
                </a:solidFill>
              </a:rPr>
              <a:t>εισδύει στην κυτταρική κυκλοφορία, όπου τα ουδετερόφιλα την </a:t>
            </a:r>
            <a:r>
              <a:rPr lang="el-GR" dirty="0" err="1" smtClean="0">
                <a:solidFill>
                  <a:srgbClr val="FFFF00"/>
                </a:solidFill>
              </a:rPr>
              <a:t>φαγοκυτταρώνουν</a:t>
            </a:r>
            <a:r>
              <a:rPr lang="el-GR" dirty="0" smtClean="0">
                <a:solidFill>
                  <a:srgbClr val="FFFF00"/>
                </a:solidFill>
              </a:rPr>
              <a:t>. Ακολούθως, τα ουδετερόφιλα αυτά υφίστανται </a:t>
            </a:r>
            <a:r>
              <a:rPr lang="el-GR" dirty="0" err="1" smtClean="0">
                <a:solidFill>
                  <a:srgbClr val="FFFF00"/>
                </a:solidFill>
              </a:rPr>
              <a:t>ενδοκυττάρωση</a:t>
            </a:r>
            <a:r>
              <a:rPr lang="el-GR" dirty="0" smtClean="0">
                <a:solidFill>
                  <a:srgbClr val="FFFF00"/>
                </a:solidFill>
              </a:rPr>
              <a:t> από ενδοθηλιακά κύτταρα. Αυτή η αλληλουχία γεγονότων οδηγεί τελικά σε αγγειακή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l-GR" dirty="0" smtClean="0">
                <a:solidFill>
                  <a:srgbClr val="FFFF00"/>
                </a:solidFill>
              </a:rPr>
              <a:t>καταστροφή σε μερικούς ασθενείς και σε ορισμένους ασθενείς σε μια κατάσταση που ευνοεί θρομβώσεις που προηγείται του ουραιμικού αιμολυτικού συνδρόμου.  </a:t>
            </a:r>
            <a:endParaRPr lang="en-GB" dirty="0">
              <a:solidFill>
                <a:srgbClr val="FFFF00"/>
              </a:solidFill>
            </a:endParaRP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9265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A7BDE-30C0-493E-94A1-03F88C4E7C13}" type="slidenum">
              <a:rPr lang="el-GR" smtClean="0"/>
              <a:pPr/>
              <a:t>34</a:t>
            </a:fld>
            <a:endParaRPr lang="el-GR"/>
          </a:p>
        </p:txBody>
      </p:sp>
      <p:sp>
        <p:nvSpPr>
          <p:cNvPr id="4" name="Ορθογώνιο 3"/>
          <p:cNvSpPr/>
          <p:nvPr/>
        </p:nvSpPr>
        <p:spPr>
          <a:xfrm>
            <a:off x="395536" y="476671"/>
            <a:ext cx="734481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solidFill>
                  <a:srgbClr val="FFFF00"/>
                </a:solidFill>
              </a:rPr>
              <a:t>                                                          </a:t>
            </a:r>
            <a:r>
              <a:rPr lang="el-GR" dirty="0" smtClean="0">
                <a:solidFill>
                  <a:schemeClr val="bg2">
                    <a:lumMod val="75000"/>
                  </a:schemeClr>
                </a:solidFill>
              </a:rPr>
              <a:t>ΚΛΙΝΙΚΗ ΕΙΚΟΝΑ</a:t>
            </a:r>
          </a:p>
          <a:p>
            <a:endParaRPr lang="el-GR" dirty="0">
              <a:solidFill>
                <a:srgbClr val="FFFF00"/>
              </a:solidFill>
            </a:endParaRPr>
          </a:p>
          <a:p>
            <a:r>
              <a:rPr lang="el-GR" dirty="0" smtClean="0">
                <a:solidFill>
                  <a:srgbClr val="FFFF00"/>
                </a:solidFill>
              </a:rPr>
              <a:t>Στην τροφική δηλητηρίαση από σταφυλόκοκκο, τα συμπτώματα αναπτύσσονται αρκετές ώρες μετά από την βρώση τροφής μολυσμένης με </a:t>
            </a:r>
            <a:r>
              <a:rPr lang="el-GR" dirty="0" err="1" smtClean="0">
                <a:solidFill>
                  <a:srgbClr val="FFFF00"/>
                </a:solidFill>
              </a:rPr>
              <a:t>τοξινοπαραγωγά</a:t>
            </a:r>
            <a:r>
              <a:rPr lang="el-GR" dirty="0" smtClean="0">
                <a:solidFill>
                  <a:srgbClr val="FFFF00"/>
                </a:solidFill>
              </a:rPr>
              <a:t> στελέχη </a:t>
            </a:r>
            <a:r>
              <a:rPr lang="en-GB" i="1" dirty="0" smtClean="0">
                <a:solidFill>
                  <a:srgbClr val="FFFF00"/>
                </a:solidFill>
              </a:rPr>
              <a:t>S</a:t>
            </a:r>
            <a:r>
              <a:rPr lang="el-GR" i="1" dirty="0" smtClean="0">
                <a:solidFill>
                  <a:srgbClr val="FFFF00"/>
                </a:solidFill>
              </a:rPr>
              <a:t>.</a:t>
            </a:r>
            <a:r>
              <a:rPr lang="en-GB" i="1" dirty="0" smtClean="0">
                <a:solidFill>
                  <a:srgbClr val="FFFF00"/>
                </a:solidFill>
              </a:rPr>
              <a:t> </a:t>
            </a:r>
            <a:r>
              <a:rPr lang="en-GB" i="1" dirty="0">
                <a:solidFill>
                  <a:srgbClr val="FFFF00"/>
                </a:solidFill>
              </a:rPr>
              <a:t>aureus</a:t>
            </a:r>
            <a:r>
              <a:rPr lang="en-GB" dirty="0">
                <a:solidFill>
                  <a:srgbClr val="FFFF00"/>
                </a:solidFill>
              </a:rPr>
              <a:t>. </a:t>
            </a:r>
            <a:r>
              <a:rPr lang="el-GR" dirty="0" smtClean="0">
                <a:solidFill>
                  <a:srgbClr val="FFFF00"/>
                </a:solidFill>
              </a:rPr>
              <a:t>Τα συμπτώματα είναι </a:t>
            </a:r>
            <a:r>
              <a:rPr lang="el-GR" dirty="0" err="1" smtClean="0">
                <a:solidFill>
                  <a:srgbClr val="FFFF00"/>
                </a:solidFill>
              </a:rPr>
              <a:t>έντο</a:t>
            </a:r>
            <a:r>
              <a:rPr lang="en-US" dirty="0" smtClean="0">
                <a:solidFill>
                  <a:srgbClr val="FFFF00"/>
                </a:solidFill>
              </a:rPr>
              <a:t>v</a:t>
            </a:r>
            <a:r>
              <a:rPr lang="el-GR" dirty="0" smtClean="0">
                <a:solidFill>
                  <a:srgbClr val="FFFF00"/>
                </a:solidFill>
              </a:rPr>
              <a:t>οι έμετοι, ναυτία και </a:t>
            </a:r>
            <a:r>
              <a:rPr lang="el-GR" dirty="0" err="1" smtClean="0">
                <a:solidFill>
                  <a:srgbClr val="FFFF00"/>
                </a:solidFill>
              </a:rPr>
              <a:t>κωλικοειδές</a:t>
            </a:r>
            <a:r>
              <a:rPr lang="el-GR" dirty="0" smtClean="0">
                <a:solidFill>
                  <a:srgbClr val="FFFF00"/>
                </a:solidFill>
              </a:rPr>
              <a:t> κοιλιακά άλγος. Η παρουσία διάρροιας ποικίλλει στην γαστρεντερίτιδα. Έντονη υδαρή</a:t>
            </a:r>
            <a:r>
              <a:rPr lang="el-GR" dirty="0">
                <a:solidFill>
                  <a:srgbClr val="FFFF00"/>
                </a:solidFill>
              </a:rPr>
              <a:t>ς</a:t>
            </a:r>
            <a:r>
              <a:rPr lang="el-GR" dirty="0" smtClean="0">
                <a:solidFill>
                  <a:srgbClr val="FFFF00"/>
                </a:solidFill>
              </a:rPr>
              <a:t> διάρροια (μη φλεγμονώδης, μη-αιμορραγική) σχετίζεται με βακτήρια που έχουν μολύνει το λεπτό έντερο και παράγουν εντεροτοξίνη (π.χ. </a:t>
            </a:r>
            <a:r>
              <a:rPr lang="en-GB" dirty="0" smtClean="0">
                <a:solidFill>
                  <a:srgbClr val="FFFF00"/>
                </a:solidFill>
              </a:rPr>
              <a:t>Clostridium </a:t>
            </a:r>
            <a:r>
              <a:rPr lang="en-GB" dirty="0">
                <a:solidFill>
                  <a:srgbClr val="FFFF00"/>
                </a:solidFill>
              </a:rPr>
              <a:t>perfringens, </a:t>
            </a:r>
            <a:r>
              <a:rPr lang="en-GB" dirty="0" smtClean="0">
                <a:solidFill>
                  <a:srgbClr val="FFFF00"/>
                </a:solidFill>
              </a:rPr>
              <a:t>V</a:t>
            </a:r>
            <a:r>
              <a:rPr lang="en-US" dirty="0" err="1" smtClean="0">
                <a:solidFill>
                  <a:srgbClr val="FFFF00"/>
                </a:solidFill>
              </a:rPr>
              <a:t>ibrio</a:t>
            </a:r>
            <a:r>
              <a:rPr lang="en-GB" dirty="0" smtClean="0">
                <a:solidFill>
                  <a:srgbClr val="FFFF00"/>
                </a:solidFill>
              </a:rPr>
              <a:t> </a:t>
            </a:r>
            <a:r>
              <a:rPr lang="en-GB" dirty="0" err="1">
                <a:solidFill>
                  <a:srgbClr val="FFFF00"/>
                </a:solidFill>
              </a:rPr>
              <a:t>cholerae</a:t>
            </a:r>
            <a:r>
              <a:rPr lang="en-GB" dirty="0">
                <a:solidFill>
                  <a:srgbClr val="FFFF00"/>
                </a:solidFill>
              </a:rPr>
              <a:t>). </a:t>
            </a:r>
            <a:endParaRPr lang="en-GB" dirty="0" smtClean="0">
              <a:solidFill>
                <a:srgbClr val="FFFF00"/>
              </a:solidFill>
            </a:endParaRPr>
          </a:p>
          <a:p>
            <a:endParaRPr lang="en-GB" dirty="0">
              <a:solidFill>
                <a:srgbClr val="FFFF00"/>
              </a:solidFill>
            </a:endParaRPr>
          </a:p>
          <a:p>
            <a:r>
              <a:rPr lang="el-GR" dirty="0" smtClean="0">
                <a:solidFill>
                  <a:srgbClr val="FFC000"/>
                </a:solidFill>
              </a:rPr>
              <a:t>Σε αντίθεση, συμπτώματα κολίτιδας (τεινεσμός, </a:t>
            </a:r>
            <a:r>
              <a:rPr lang="el-GR" dirty="0" err="1" smtClean="0">
                <a:solidFill>
                  <a:srgbClr val="FFC000"/>
                </a:solidFill>
              </a:rPr>
              <a:t>έπειξη</a:t>
            </a:r>
            <a:r>
              <a:rPr lang="el-GR" dirty="0" smtClean="0">
                <a:solidFill>
                  <a:srgbClr val="FFC000"/>
                </a:solidFill>
              </a:rPr>
              <a:t> προς αφόδευση, κοιλιακό άλγος στην κάτω κοιλία) και φλεγμονώδης ή αιμορραγική διάρροια συμβαίνουν σε λοιμώξεις από βακτήρια που συχνότερα προσβάλλουν το παχύ έντερο. Ο χρόνος επωάσεως είναι γενικά μεγαλύτερος </a:t>
            </a:r>
            <a:r>
              <a:rPr lang="en-GB" dirty="0" smtClean="0">
                <a:solidFill>
                  <a:srgbClr val="FFC000"/>
                </a:solidFill>
              </a:rPr>
              <a:t>(&gt; </a:t>
            </a:r>
            <a:r>
              <a:rPr lang="en-GB" dirty="0">
                <a:solidFill>
                  <a:srgbClr val="FFC000"/>
                </a:solidFill>
              </a:rPr>
              <a:t>3 </a:t>
            </a:r>
            <a:r>
              <a:rPr lang="el-GR" dirty="0" smtClean="0">
                <a:solidFill>
                  <a:srgbClr val="FFC000"/>
                </a:solidFill>
              </a:rPr>
              <a:t>ημέρες</a:t>
            </a:r>
            <a:r>
              <a:rPr lang="en-GB" dirty="0" smtClean="0">
                <a:solidFill>
                  <a:srgbClr val="FFC000"/>
                </a:solidFill>
              </a:rPr>
              <a:t>) </a:t>
            </a:r>
            <a:r>
              <a:rPr lang="el-GR" dirty="0" smtClean="0">
                <a:solidFill>
                  <a:srgbClr val="FFC000"/>
                </a:solidFill>
              </a:rPr>
              <a:t>για λοιμώξεις που εντοπίζονται στο παχύ έντερο και μπορεί να συμβεί διείσδυση στον βλεννογόνο του </a:t>
            </a:r>
            <a:r>
              <a:rPr lang="el-GR" dirty="0" err="1" smtClean="0">
                <a:solidFill>
                  <a:srgbClr val="FFC000"/>
                </a:solidFill>
              </a:rPr>
              <a:t>παχέος</a:t>
            </a:r>
            <a:r>
              <a:rPr lang="el-GR" dirty="0" smtClean="0">
                <a:solidFill>
                  <a:srgbClr val="FFC000"/>
                </a:solidFill>
              </a:rPr>
              <a:t> εντέρου και να προκληθεί πυρετός, βακτηριαιμία και συστηματικά συμπτώματα.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9253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A7BDE-30C0-493E-94A1-03F88C4E7C13}" type="slidenum">
              <a:rPr lang="el-GR" smtClean="0"/>
              <a:pPr/>
              <a:t>4</a:t>
            </a:fld>
            <a:endParaRPr lang="el-G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350" y="1285875"/>
            <a:ext cx="709930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3553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A7BDE-30C0-493E-94A1-03F88C4E7C13}" type="slidenum">
              <a:rPr lang="el-GR" smtClean="0"/>
              <a:pPr/>
              <a:t>5</a:t>
            </a:fld>
            <a:endParaRPr lang="el-G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92899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1616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A8A7BDE-30C0-493E-94A1-03F88C4E7C13}" type="slidenum">
              <a:rPr lang="el-GR" smtClean="0"/>
              <a:pPr/>
              <a:t>6</a:t>
            </a:fld>
            <a:endParaRPr lang="el-GR"/>
          </a:p>
        </p:txBody>
      </p:sp>
      <p:sp>
        <p:nvSpPr>
          <p:cNvPr id="8" name="TextBox 7"/>
          <p:cNvSpPr txBox="1"/>
          <p:nvPr/>
        </p:nvSpPr>
        <p:spPr>
          <a:xfrm>
            <a:off x="1199344" y="877900"/>
            <a:ext cx="597666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>
                <a:solidFill>
                  <a:srgbClr val="FFC000"/>
                </a:solidFill>
              </a:rPr>
              <a:t>ΚΛΙΝΙΚΗ ΕΙΚΟΝΑ</a:t>
            </a:r>
          </a:p>
          <a:p>
            <a:endParaRPr lang="el-GR" sz="2400" dirty="0">
              <a:solidFill>
                <a:srgbClr val="FFC000"/>
              </a:solidFill>
            </a:endParaRPr>
          </a:p>
          <a:p>
            <a:r>
              <a:rPr lang="el-GR" sz="2400" dirty="0" smtClean="0">
                <a:solidFill>
                  <a:srgbClr val="FFC000"/>
                </a:solidFill>
              </a:rPr>
              <a:t>ΑΝΩΤΕΡΟ ΠΕΠΤΙΚΟ</a:t>
            </a:r>
            <a:r>
              <a:rPr lang="en-US" sz="2400" dirty="0" smtClean="0">
                <a:solidFill>
                  <a:srgbClr val="FFC000"/>
                </a:solidFill>
              </a:rPr>
              <a:t>: </a:t>
            </a:r>
            <a:r>
              <a:rPr lang="el-GR" sz="2400" dirty="0" smtClean="0">
                <a:solidFill>
                  <a:srgbClr val="FFC000"/>
                </a:solidFill>
              </a:rPr>
              <a:t>ΝΑΥΤΙΑ, ΕΜΕΤΟΙ, ΕΠΙΓΑΣΤΡΑΛΓΙΑ</a:t>
            </a:r>
          </a:p>
          <a:p>
            <a:endParaRPr lang="el-GR" sz="2400" dirty="0" smtClean="0">
              <a:solidFill>
                <a:srgbClr val="FFC000"/>
              </a:solidFill>
            </a:endParaRPr>
          </a:p>
          <a:p>
            <a:r>
              <a:rPr lang="el-GR" sz="2400" dirty="0" smtClean="0">
                <a:solidFill>
                  <a:srgbClr val="FFC000"/>
                </a:solidFill>
              </a:rPr>
              <a:t>ΛΕΠΤΟ ΕΝΤΕΡΟ</a:t>
            </a:r>
            <a:r>
              <a:rPr lang="en-US" sz="2400" dirty="0" smtClean="0">
                <a:solidFill>
                  <a:srgbClr val="FFC000"/>
                </a:solidFill>
              </a:rPr>
              <a:t>: </a:t>
            </a:r>
            <a:r>
              <a:rPr lang="el-GR" sz="2400" dirty="0" smtClean="0">
                <a:solidFill>
                  <a:srgbClr val="FFC000"/>
                </a:solidFill>
              </a:rPr>
              <a:t>ΕΚΔΗΛΗ ΥΔΑΡΗΣ ΔΙΑΡΡΟΙΑ</a:t>
            </a:r>
          </a:p>
          <a:p>
            <a:endParaRPr lang="el-GR" sz="2400" dirty="0">
              <a:solidFill>
                <a:srgbClr val="FFC000"/>
              </a:solidFill>
            </a:endParaRPr>
          </a:p>
          <a:p>
            <a:r>
              <a:rPr lang="el-GR" sz="2400" dirty="0" smtClean="0">
                <a:solidFill>
                  <a:srgbClr val="FFC000"/>
                </a:solidFill>
              </a:rPr>
              <a:t>ΚΟΛΟΝ</a:t>
            </a:r>
            <a:r>
              <a:rPr lang="en-US" sz="2400" dirty="0" smtClean="0">
                <a:solidFill>
                  <a:srgbClr val="FFC000"/>
                </a:solidFill>
              </a:rPr>
              <a:t>: </a:t>
            </a:r>
            <a:r>
              <a:rPr lang="el-GR" sz="2400" dirty="0" smtClean="0">
                <a:solidFill>
                  <a:srgbClr val="FFC000"/>
                </a:solidFill>
              </a:rPr>
              <a:t>ΤΕΙΝΕΣΜΟΣ, ΑΙΜΟΡΡΑΓΙΚΗ  ΔΙΑΡΡΟΙΑ   </a:t>
            </a:r>
          </a:p>
          <a:p>
            <a:endParaRPr lang="el-GR" sz="2400" dirty="0">
              <a:solidFill>
                <a:srgbClr val="FFC000"/>
              </a:solidFill>
            </a:endParaRPr>
          </a:p>
          <a:p>
            <a:r>
              <a:rPr lang="el-GR" sz="2400" dirty="0" smtClean="0">
                <a:solidFill>
                  <a:srgbClr val="FFC000"/>
                </a:solidFill>
              </a:rPr>
              <a:t>ΔΙΑΡΡΟΙΑ ΜΕ ΟΡΑΤΟ ΑΙΜΑ</a:t>
            </a:r>
            <a:r>
              <a:rPr lang="en-US" sz="2400" dirty="0" smtClean="0">
                <a:solidFill>
                  <a:srgbClr val="FFC000"/>
                </a:solidFill>
              </a:rPr>
              <a:t>: </a:t>
            </a:r>
            <a:r>
              <a:rPr lang="el-GR" sz="2400" dirty="0" smtClean="0">
                <a:solidFill>
                  <a:srgbClr val="FFC000"/>
                </a:solidFill>
              </a:rPr>
              <a:t>ΔΥΣΕΝΤΕΡΙΑ    </a:t>
            </a:r>
            <a:endParaRPr lang="en-GB" sz="2400" dirty="0">
              <a:solidFill>
                <a:srgbClr val="FFC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75656" y="3429000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          </a:t>
            </a:r>
            <a:endParaRPr lang="en-GB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039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sz="quarter" idx="13"/>
          </p:nvPr>
        </p:nvSpPr>
        <p:spPr>
          <a:xfrm>
            <a:off x="1475656" y="764704"/>
            <a:ext cx="5088624" cy="38862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l-GR" sz="2800" dirty="0" smtClean="0">
                <a:solidFill>
                  <a:srgbClr val="FFC000"/>
                </a:solidFill>
              </a:rPr>
              <a:t>                  ΤΡΟΠΟΙ ΜΕΤΑΔΟΣΗΣ</a:t>
            </a:r>
          </a:p>
          <a:p>
            <a:pPr marL="0" indent="0">
              <a:buNone/>
            </a:pPr>
            <a:endParaRPr lang="el-GR" dirty="0"/>
          </a:p>
          <a:p>
            <a:r>
              <a:rPr lang="en-US" sz="2400" dirty="0" smtClean="0">
                <a:solidFill>
                  <a:srgbClr val="FFFF00"/>
                </a:solidFill>
              </a:rPr>
              <a:t>KO</a:t>
            </a:r>
            <a:r>
              <a:rPr lang="el-GR" sz="2400" dirty="0" smtClean="0">
                <a:solidFill>
                  <a:srgbClr val="FFFF00"/>
                </a:solidFill>
              </a:rPr>
              <a:t>ΠΡΑΝΟΣΤΟΜΑΤΙΚΗ ΟΔΟΣ(ΑΤΟΜΟ ΣΕ ΑΤΟΜΟ)</a:t>
            </a:r>
            <a:r>
              <a:rPr lang="en-US" sz="2400" dirty="0" smtClean="0">
                <a:solidFill>
                  <a:srgbClr val="FFFF00"/>
                </a:solidFill>
              </a:rPr>
              <a:t>: </a:t>
            </a:r>
            <a:r>
              <a:rPr lang="en-US" sz="2400" dirty="0" smtClean="0">
                <a:solidFill>
                  <a:srgbClr val="00B0F0"/>
                </a:solidFill>
              </a:rPr>
              <a:t>SHIGELLA</a:t>
            </a:r>
            <a:endParaRPr lang="el-GR" sz="2400" dirty="0" smtClean="0">
              <a:solidFill>
                <a:srgbClr val="00B0F0"/>
              </a:solidFill>
            </a:endParaRPr>
          </a:p>
          <a:p>
            <a:r>
              <a:rPr lang="el-GR" sz="2400" dirty="0" smtClean="0">
                <a:solidFill>
                  <a:srgbClr val="FFFF00"/>
                </a:solidFill>
              </a:rPr>
              <a:t>ΤΡΟΦΙΜΟΓΕΝΗΣ ΜΕΤΑΔΟΣΗ</a:t>
            </a:r>
            <a:r>
              <a:rPr lang="en-US" sz="2400" dirty="0" smtClean="0">
                <a:solidFill>
                  <a:srgbClr val="FFFF00"/>
                </a:solidFill>
              </a:rPr>
              <a:t>: </a:t>
            </a:r>
            <a:r>
              <a:rPr lang="en-US" sz="2400" dirty="0" smtClean="0">
                <a:solidFill>
                  <a:srgbClr val="00B0F0"/>
                </a:solidFill>
              </a:rPr>
              <a:t>SALMONELLA </a:t>
            </a:r>
            <a:r>
              <a:rPr lang="el-GR" sz="2400" dirty="0" smtClean="0">
                <a:solidFill>
                  <a:srgbClr val="00B0F0"/>
                </a:solidFill>
              </a:rPr>
              <a:t>Η΄ΤΟΞΙΝΗ </a:t>
            </a:r>
            <a:r>
              <a:rPr lang="en-US" sz="2400" dirty="0" smtClean="0">
                <a:solidFill>
                  <a:srgbClr val="00B0F0"/>
                </a:solidFill>
              </a:rPr>
              <a:t>S. AUREUS</a:t>
            </a:r>
            <a:endParaRPr lang="el-GR" sz="2400" dirty="0" smtClean="0">
              <a:solidFill>
                <a:srgbClr val="00B0F0"/>
              </a:solidFill>
            </a:endParaRPr>
          </a:p>
          <a:p>
            <a:r>
              <a:rPr lang="el-GR" sz="2400" dirty="0" smtClean="0">
                <a:solidFill>
                  <a:srgbClr val="FFFF00"/>
                </a:solidFill>
              </a:rPr>
              <a:t>ΥΔΑΤΟΓΕΝΗ</a:t>
            </a:r>
            <a:r>
              <a:rPr lang="el-GR" sz="2400" dirty="0">
                <a:solidFill>
                  <a:srgbClr val="FFFF00"/>
                </a:solidFill>
              </a:rPr>
              <a:t>Σ</a:t>
            </a:r>
            <a:r>
              <a:rPr lang="en-US" sz="2400" dirty="0" smtClean="0">
                <a:solidFill>
                  <a:srgbClr val="FFFF00"/>
                </a:solidFill>
              </a:rPr>
              <a:t> M</a:t>
            </a:r>
            <a:r>
              <a:rPr lang="el-GR" sz="2400" dirty="0" smtClean="0">
                <a:solidFill>
                  <a:srgbClr val="FFFF00"/>
                </a:solidFill>
              </a:rPr>
              <a:t>ΕΤΑΔΟΣΗ</a:t>
            </a:r>
            <a:r>
              <a:rPr lang="en-US" sz="2400" dirty="0" smtClean="0">
                <a:solidFill>
                  <a:srgbClr val="FFFF00"/>
                </a:solidFill>
              </a:rPr>
              <a:t>: </a:t>
            </a:r>
            <a:r>
              <a:rPr lang="en-US" sz="2400" dirty="0" smtClean="0">
                <a:solidFill>
                  <a:srgbClr val="00B0F0"/>
                </a:solidFill>
              </a:rPr>
              <a:t>CRYPTOSPORIDIUM</a:t>
            </a:r>
          </a:p>
          <a:p>
            <a:r>
              <a:rPr lang="el-GR" sz="2400" dirty="0" smtClean="0">
                <a:solidFill>
                  <a:srgbClr val="FFFF00"/>
                </a:solidFill>
              </a:rPr>
              <a:t>ΥΠΕΡΑΝΑΠΤΥΞΗ ΜΕΤΑ ΧΟΡΗΓΗΣΗ ΑΝΤΙΒΙΟΤΙΚΩΝ</a:t>
            </a:r>
            <a:r>
              <a:rPr lang="en-US" sz="2400" dirty="0" smtClean="0">
                <a:solidFill>
                  <a:srgbClr val="FFFF00"/>
                </a:solidFill>
              </a:rPr>
              <a:t>:</a:t>
            </a:r>
            <a:r>
              <a:rPr lang="el-GR" sz="2400" dirty="0" smtClean="0">
                <a:solidFill>
                  <a:srgbClr val="FFFF00"/>
                </a:solidFill>
              </a:rPr>
              <a:t> </a:t>
            </a:r>
            <a:r>
              <a:rPr lang="en-US" sz="2400" dirty="0" smtClean="0">
                <a:solidFill>
                  <a:srgbClr val="00B0F0"/>
                </a:solidFill>
              </a:rPr>
              <a:t>CLOSTRIDIUM DIFFICILE</a:t>
            </a:r>
            <a:endParaRPr lang="el-GR" sz="2400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GB" sz="2400" dirty="0">
              <a:solidFill>
                <a:srgbClr val="FFFF00"/>
              </a:solidFill>
            </a:endParaRP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A8A7BDE-30C0-493E-94A1-03F88C4E7C13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487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A7BDE-30C0-493E-94A1-03F88C4E7C13}" type="slidenum">
              <a:rPr lang="el-GR" smtClean="0"/>
              <a:pPr/>
              <a:t>8</a:t>
            </a:fld>
            <a:endParaRPr lang="el-GR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666750"/>
            <a:ext cx="8128000" cy="552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28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6CFDE8C-AF86-4CD4-87ED-C7CE898D6DAE}" type="slidenum">
              <a:rPr lang="el-GR" smtClean="0"/>
              <a:t>9</a:t>
            </a:fld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1347881" y="620688"/>
            <a:ext cx="5537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  <a:p>
            <a:endParaRPr lang="en-GB" dirty="0"/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399405"/>
              </p:ext>
            </p:extLst>
          </p:nvPr>
        </p:nvGraphicFramePr>
        <p:xfrm>
          <a:off x="0" y="764703"/>
          <a:ext cx="9036496" cy="54201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9124"/>
                <a:gridCol w="2259124"/>
                <a:gridCol w="2259124"/>
                <a:gridCol w="2259124"/>
              </a:tblGrid>
              <a:tr h="495973">
                <a:tc>
                  <a:txBody>
                    <a:bodyPr/>
                    <a:lstStyle/>
                    <a:p>
                      <a:r>
                        <a:rPr lang="el-GR" dirty="0" smtClean="0"/>
                        <a:t>ΠΑΡΑΜΕΤΡΟΣ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ΚΑΤΗΓΟΡΙΑ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ΕΠΙΔΗΜΙΟΛΟΓΙΑ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97835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dirty="0" smtClean="0">
                          <a:solidFill>
                            <a:srgbClr val="FFFF00"/>
                          </a:solidFill>
                        </a:rPr>
                        <a:t>ΜΙΚΡΟΒΙΑΚΟΣ ΠΑΡΑΓΟΝΤΑΣ</a:t>
                      </a:r>
                      <a:endParaRPr lang="en-GB" sz="1400" dirty="0" smtClean="0">
                        <a:solidFill>
                          <a:srgbClr val="FFFF00"/>
                        </a:solidFill>
                      </a:endParaRPr>
                    </a:p>
                    <a:p>
                      <a:endParaRPr lang="en-GB" sz="14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400" dirty="0" smtClean="0">
                          <a:solidFill>
                            <a:srgbClr val="FFFF00"/>
                          </a:solidFill>
                        </a:rPr>
                        <a:t>ΒΑΚΤΗΡΙΑ</a:t>
                      </a:r>
                      <a:endParaRPr lang="en-US" sz="1400" dirty="0" smtClean="0">
                        <a:solidFill>
                          <a:srgbClr val="FFFF00"/>
                        </a:solidFill>
                      </a:endParaRPr>
                    </a:p>
                    <a:p>
                      <a:r>
                        <a:rPr lang="en-US" sz="1400" dirty="0" smtClean="0">
                          <a:solidFill>
                            <a:srgbClr val="FFFF00"/>
                          </a:solidFill>
                        </a:rPr>
                        <a:t>IOI</a:t>
                      </a:r>
                    </a:p>
                    <a:p>
                      <a:r>
                        <a:rPr lang="el-GR" sz="1400" dirty="0" smtClean="0">
                          <a:solidFill>
                            <a:srgbClr val="FFFF00"/>
                          </a:solidFill>
                        </a:rPr>
                        <a:t>ΠΑΡΑΣΙΤΑ</a:t>
                      </a:r>
                      <a:endParaRPr lang="en-GB" sz="14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FFFF00"/>
                          </a:solidFill>
                        </a:rPr>
                        <a:t>CAMPYLOBACTER</a:t>
                      </a:r>
                    </a:p>
                    <a:p>
                      <a:r>
                        <a:rPr lang="en-US" sz="1400" dirty="0" smtClean="0">
                          <a:solidFill>
                            <a:srgbClr val="FFFF00"/>
                          </a:solidFill>
                        </a:rPr>
                        <a:t>NOROVIRUS</a:t>
                      </a:r>
                      <a:endParaRPr lang="el-GR" sz="1400" dirty="0" smtClean="0">
                        <a:solidFill>
                          <a:srgbClr val="FFFF00"/>
                        </a:solidFill>
                      </a:endParaRPr>
                    </a:p>
                    <a:p>
                      <a:r>
                        <a:rPr lang="el-GR" sz="1400" dirty="0" smtClean="0">
                          <a:solidFill>
                            <a:srgbClr val="FFFF00"/>
                          </a:solidFill>
                        </a:rPr>
                        <a:t>ΕΝΤΑΜΟΕΒΑ </a:t>
                      </a:r>
                      <a:r>
                        <a:rPr lang="en-US" sz="1400" dirty="0" smtClean="0">
                          <a:solidFill>
                            <a:srgbClr val="FFFF00"/>
                          </a:solidFill>
                        </a:rPr>
                        <a:t>HISTOLYTICA</a:t>
                      </a:r>
                      <a:endParaRPr lang="en-GB" sz="14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1752890">
                <a:tc>
                  <a:txBody>
                    <a:bodyPr/>
                    <a:lstStyle/>
                    <a:p>
                      <a:r>
                        <a:rPr lang="el-GR" sz="1400" dirty="0" smtClean="0">
                          <a:solidFill>
                            <a:srgbClr val="FFFF00"/>
                          </a:solidFill>
                        </a:rPr>
                        <a:t>ΞΕΝΙΣΤΗΣ</a:t>
                      </a:r>
                      <a:endParaRPr lang="en-GB" sz="14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400" dirty="0" smtClean="0">
                          <a:solidFill>
                            <a:srgbClr val="FFFF00"/>
                          </a:solidFill>
                        </a:rPr>
                        <a:t>ΗΛΙΚΙΑ</a:t>
                      </a:r>
                    </a:p>
                    <a:p>
                      <a:r>
                        <a:rPr lang="el-GR" sz="1400" dirty="0" smtClean="0">
                          <a:solidFill>
                            <a:srgbClr val="FFFF00"/>
                          </a:solidFill>
                        </a:rPr>
                        <a:t>ΣΥΝΝΟΣΗΡΟΤΗΤΑ</a:t>
                      </a:r>
                      <a:endParaRPr lang="en-US" sz="1400" dirty="0" smtClean="0">
                        <a:solidFill>
                          <a:srgbClr val="FFFF00"/>
                        </a:solidFill>
                      </a:endParaRPr>
                    </a:p>
                    <a:p>
                      <a:r>
                        <a:rPr lang="el-GR" sz="1400" dirty="0" smtClean="0">
                          <a:solidFill>
                            <a:srgbClr val="FFFF00"/>
                          </a:solidFill>
                        </a:rPr>
                        <a:t>ΓΑΣΤΡΙΚΗ</a:t>
                      </a:r>
                      <a:r>
                        <a:rPr lang="el-GR" sz="1400" baseline="0" dirty="0" smtClean="0">
                          <a:solidFill>
                            <a:srgbClr val="FFFF00"/>
                          </a:solidFill>
                        </a:rPr>
                        <a:t> ΟΞΥΤΗΤΑ</a:t>
                      </a:r>
                      <a:endParaRPr lang="el-GR" sz="1400" dirty="0" smtClean="0">
                        <a:solidFill>
                          <a:srgbClr val="FFFF00"/>
                        </a:solidFill>
                      </a:endParaRPr>
                    </a:p>
                    <a:p>
                      <a:r>
                        <a:rPr lang="el-GR" sz="1400" dirty="0" smtClean="0">
                          <a:solidFill>
                            <a:srgbClr val="FFFF00"/>
                          </a:solidFill>
                        </a:rPr>
                        <a:t>ΕΝΤΕΡΙΚΗ ΧΛΩΡΙΔΑ</a:t>
                      </a:r>
                    </a:p>
                    <a:p>
                      <a:endParaRPr lang="en-GB" sz="14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400" dirty="0" smtClean="0">
                          <a:solidFill>
                            <a:srgbClr val="FFFF00"/>
                          </a:solidFill>
                        </a:rPr>
                        <a:t>ΒΡΕΦΗ,</a:t>
                      </a:r>
                      <a:r>
                        <a:rPr lang="el-GR" sz="1400" baseline="0" dirty="0" smtClean="0">
                          <a:solidFill>
                            <a:srgbClr val="FFFF00"/>
                          </a:solidFill>
                        </a:rPr>
                        <a:t> ΥΠΕΡΗΛΙΚΕΣ</a:t>
                      </a:r>
                    </a:p>
                    <a:p>
                      <a:r>
                        <a:rPr lang="en-US" sz="1400" baseline="0" dirty="0" smtClean="0">
                          <a:solidFill>
                            <a:srgbClr val="FFFF00"/>
                          </a:solidFill>
                        </a:rPr>
                        <a:t>HIV</a:t>
                      </a:r>
                      <a:endParaRPr lang="el-GR" sz="1400" baseline="0" dirty="0" smtClean="0">
                        <a:solidFill>
                          <a:srgbClr val="FFFF00"/>
                        </a:solidFill>
                      </a:endParaRPr>
                    </a:p>
                    <a:p>
                      <a:r>
                        <a:rPr lang="el-GR" sz="1400" dirty="0" smtClean="0">
                          <a:solidFill>
                            <a:srgbClr val="FFFF00"/>
                          </a:solidFill>
                        </a:rPr>
                        <a:t>ΑΝΤΙΟΞΙΝΑ</a:t>
                      </a:r>
                    </a:p>
                    <a:p>
                      <a:r>
                        <a:rPr lang="el-GR" sz="1400" dirty="0" smtClean="0">
                          <a:solidFill>
                            <a:srgbClr val="FFFF00"/>
                          </a:solidFill>
                        </a:rPr>
                        <a:t>ΑΝΤΙΒΙΟΤΙΚΑ</a:t>
                      </a:r>
                      <a:endParaRPr lang="en-GB" sz="14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baseline="0" dirty="0" smtClean="0">
                          <a:solidFill>
                            <a:srgbClr val="FFFF00"/>
                          </a:solidFill>
                        </a:rPr>
                        <a:t>Ε</a:t>
                      </a:r>
                      <a:r>
                        <a:rPr lang="en-US" sz="1400" baseline="0" dirty="0" smtClean="0">
                          <a:solidFill>
                            <a:srgbClr val="FFFF00"/>
                          </a:solidFill>
                        </a:rPr>
                        <a:t>HEC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 smtClean="0">
                          <a:solidFill>
                            <a:srgbClr val="FFFF00"/>
                          </a:solidFill>
                        </a:rPr>
                        <a:t>CRYPTOSPORIDIUM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 smtClean="0">
                          <a:solidFill>
                            <a:srgbClr val="FFFF00"/>
                          </a:solidFill>
                        </a:rPr>
                        <a:t>SALMONELLA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 smtClean="0">
                          <a:solidFill>
                            <a:srgbClr val="FFFF00"/>
                          </a:solidFill>
                        </a:rPr>
                        <a:t>CLOSTRIDIUM DIFFICLE</a:t>
                      </a:r>
                      <a:endParaRPr lang="en-GB" sz="1400" dirty="0" smtClean="0">
                        <a:solidFill>
                          <a:srgbClr val="FFFF00"/>
                        </a:solidFill>
                      </a:endParaRPr>
                    </a:p>
                    <a:p>
                      <a:endParaRPr lang="en-GB" sz="14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  <a:tr h="1461383">
                <a:tc>
                  <a:txBody>
                    <a:bodyPr/>
                    <a:lstStyle/>
                    <a:p>
                      <a:r>
                        <a:rPr lang="el-GR" sz="1400" dirty="0" smtClean="0">
                          <a:solidFill>
                            <a:srgbClr val="FFFF00"/>
                          </a:solidFill>
                        </a:rPr>
                        <a:t>ΠΕΡΙΒΑΛΛΟΝ</a:t>
                      </a:r>
                      <a:r>
                        <a:rPr lang="el-GR" sz="1400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endParaRPr lang="en-GB" sz="14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400" dirty="0" smtClean="0">
                          <a:solidFill>
                            <a:srgbClr val="FFFF00"/>
                          </a:solidFill>
                        </a:rPr>
                        <a:t>ΑΤΟΜΟ ΣΕ ΑΤΟΜΟ</a:t>
                      </a:r>
                    </a:p>
                    <a:p>
                      <a:endParaRPr lang="el-GR" sz="1400" dirty="0" smtClean="0">
                        <a:solidFill>
                          <a:srgbClr val="FFFF00"/>
                        </a:solidFill>
                      </a:endParaRPr>
                    </a:p>
                    <a:p>
                      <a:r>
                        <a:rPr lang="el-GR" sz="1400" dirty="0" smtClean="0">
                          <a:solidFill>
                            <a:srgbClr val="FFFF00"/>
                          </a:solidFill>
                        </a:rPr>
                        <a:t>ΥΔΑΤΟΓΕΝΗΣ</a:t>
                      </a:r>
                    </a:p>
                    <a:p>
                      <a:endParaRPr lang="el-GR" sz="1400" dirty="0" smtClean="0">
                        <a:solidFill>
                          <a:srgbClr val="FFFF00"/>
                        </a:solidFill>
                      </a:endParaRPr>
                    </a:p>
                    <a:p>
                      <a:r>
                        <a:rPr lang="el-GR" sz="1400" dirty="0" smtClean="0">
                          <a:solidFill>
                            <a:srgbClr val="FFFF00"/>
                          </a:solidFill>
                        </a:rPr>
                        <a:t>ΤΡΟΦΙΜΟΓΕΝΗΣ</a:t>
                      </a:r>
                      <a:endParaRPr lang="en-GB" sz="14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400" dirty="0" smtClean="0">
                          <a:solidFill>
                            <a:srgbClr val="FFFF00"/>
                          </a:solidFill>
                        </a:rPr>
                        <a:t>ΚΕΝΤΡΑ ΠΑΙΔΙΚΗΣ ΦΡΟΝΤΙΔΑΣ</a:t>
                      </a:r>
                    </a:p>
                    <a:p>
                      <a:r>
                        <a:rPr lang="el-GR" sz="1400" dirty="0" smtClean="0">
                          <a:solidFill>
                            <a:srgbClr val="FFFF00"/>
                          </a:solidFill>
                        </a:rPr>
                        <a:t>ΜΟΛΥΝΣΗ</a:t>
                      </a:r>
                      <a:r>
                        <a:rPr lang="el-GR" sz="1400" baseline="0" dirty="0" smtClean="0">
                          <a:solidFill>
                            <a:srgbClr val="FFFF00"/>
                          </a:solidFill>
                        </a:rPr>
                        <a:t> ΠΑΡΟΧΗΣ ΥΔΑΤΟΣ</a:t>
                      </a:r>
                    </a:p>
                    <a:p>
                      <a:r>
                        <a:rPr lang="el-GR" sz="1400" dirty="0" smtClean="0">
                          <a:solidFill>
                            <a:srgbClr val="FFFF00"/>
                          </a:solidFill>
                        </a:rPr>
                        <a:t>ΜΟΛΥΝΣΗ ΤΡΟΦΗΣ ΑΠΌ ΒΑΚΤΗΡΙΑ Η’ ΤΟΞΙΝΕΣ</a:t>
                      </a:r>
                      <a:endParaRPr lang="en-GB" sz="14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FFFF00"/>
                          </a:solidFill>
                        </a:rPr>
                        <a:t>ROTAVIRUS</a:t>
                      </a:r>
                    </a:p>
                    <a:p>
                      <a:endParaRPr lang="en-US" sz="1400" dirty="0" smtClean="0">
                        <a:solidFill>
                          <a:srgbClr val="FFFF00"/>
                        </a:solidFill>
                      </a:endParaRPr>
                    </a:p>
                    <a:p>
                      <a:r>
                        <a:rPr lang="en-US" sz="1400" dirty="0" smtClean="0">
                          <a:solidFill>
                            <a:srgbClr val="FFFF00"/>
                          </a:solidFill>
                        </a:rPr>
                        <a:t>VIBRIO CHOLERAE</a:t>
                      </a:r>
                    </a:p>
                    <a:p>
                      <a:endParaRPr lang="en-US" sz="1400" dirty="0" smtClean="0">
                        <a:solidFill>
                          <a:srgbClr val="FFFF00"/>
                        </a:solidFill>
                      </a:endParaRPr>
                    </a:p>
                    <a:p>
                      <a:r>
                        <a:rPr lang="en-US" sz="1400" dirty="0" smtClean="0">
                          <a:solidFill>
                            <a:srgbClr val="FFFF00"/>
                          </a:solidFill>
                        </a:rPr>
                        <a:t>SALMONELLA</a:t>
                      </a:r>
                      <a:r>
                        <a:rPr lang="en-US" sz="1400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</a:p>
                    <a:p>
                      <a:r>
                        <a:rPr lang="en-US" sz="1400" dirty="0" smtClean="0">
                          <a:solidFill>
                            <a:srgbClr val="FFFF00"/>
                          </a:solidFill>
                        </a:rPr>
                        <a:t>S.</a:t>
                      </a:r>
                      <a:r>
                        <a:rPr lang="en-US" sz="1400" baseline="0" dirty="0" smtClean="0">
                          <a:solidFill>
                            <a:srgbClr val="FFFF00"/>
                          </a:solidFill>
                        </a:rPr>
                        <a:t> AUREUS </a:t>
                      </a:r>
                      <a:endParaRPr lang="en-GB" sz="14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  <a:tr h="495973">
                <a:tc>
                  <a:txBody>
                    <a:bodyPr/>
                    <a:lstStyle/>
                    <a:p>
                      <a:r>
                        <a:rPr lang="el-GR" sz="1400" dirty="0" smtClean="0">
                          <a:solidFill>
                            <a:srgbClr val="FFFF00"/>
                          </a:solidFill>
                        </a:rPr>
                        <a:t>ΘΕΣΗ</a:t>
                      </a:r>
                      <a:r>
                        <a:rPr lang="el-GR" sz="1400" baseline="0" dirty="0" smtClean="0">
                          <a:solidFill>
                            <a:srgbClr val="FFFF00"/>
                          </a:solidFill>
                        </a:rPr>
                        <a:t> ΠΡΟΣΒΟΛΗΣ</a:t>
                      </a:r>
                      <a:endParaRPr lang="en-GB" sz="14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400" dirty="0" smtClean="0">
                          <a:solidFill>
                            <a:srgbClr val="FFFF00"/>
                          </a:solidFill>
                        </a:rPr>
                        <a:t>ΣΤΟΜΑΧΟΣ</a:t>
                      </a:r>
                    </a:p>
                    <a:p>
                      <a:r>
                        <a:rPr lang="el-GR" sz="1400" dirty="0" smtClean="0">
                          <a:solidFill>
                            <a:srgbClr val="FFFF00"/>
                          </a:solidFill>
                        </a:rPr>
                        <a:t>ΛΕΠΤΟ ΕΝΤΕΡΟ</a:t>
                      </a:r>
                    </a:p>
                    <a:p>
                      <a:r>
                        <a:rPr lang="el-GR" sz="1400" dirty="0" smtClean="0">
                          <a:solidFill>
                            <a:srgbClr val="FFFF00"/>
                          </a:solidFill>
                        </a:rPr>
                        <a:t>ΚΟΛΟΝ</a:t>
                      </a:r>
                      <a:endParaRPr lang="en-GB" sz="14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400" dirty="0" smtClean="0">
                          <a:solidFill>
                            <a:srgbClr val="FFFF00"/>
                          </a:solidFill>
                        </a:rPr>
                        <a:t>ΓΑΣΤΡΙΤΙΔΑ</a:t>
                      </a:r>
                    </a:p>
                    <a:p>
                      <a:r>
                        <a:rPr lang="el-GR" sz="1400" dirty="0" smtClean="0">
                          <a:solidFill>
                            <a:srgbClr val="FFFF00"/>
                          </a:solidFill>
                        </a:rPr>
                        <a:t>ΕΚΚΡΙΤΙΚΗ ΔΙΑΡΡΟΙΑ</a:t>
                      </a:r>
                    </a:p>
                    <a:p>
                      <a:r>
                        <a:rPr lang="el-GR" sz="1400" dirty="0" smtClean="0">
                          <a:solidFill>
                            <a:srgbClr val="FFFF00"/>
                          </a:solidFill>
                        </a:rPr>
                        <a:t>ΦΛΕΓΜΟΝΩΔΗΣ</a:t>
                      </a:r>
                      <a:r>
                        <a:rPr lang="el-GR" sz="1400" baseline="0" dirty="0" smtClean="0">
                          <a:solidFill>
                            <a:srgbClr val="FFFF00"/>
                          </a:solidFill>
                        </a:rPr>
                        <a:t> ΔΙΑΡΡΟΙΑ</a:t>
                      </a:r>
                      <a:endParaRPr lang="en-GB" sz="14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FFFF00"/>
                          </a:solidFill>
                        </a:rPr>
                        <a:t>BACILLUS</a:t>
                      </a:r>
                      <a:r>
                        <a:rPr lang="en-US" sz="1400" baseline="0" dirty="0" smtClean="0">
                          <a:solidFill>
                            <a:srgbClr val="FFFF00"/>
                          </a:solidFill>
                        </a:rPr>
                        <a:t> CEREUS</a:t>
                      </a:r>
                    </a:p>
                    <a:p>
                      <a:r>
                        <a:rPr lang="en-US" sz="1400" baseline="0" dirty="0" smtClean="0">
                          <a:solidFill>
                            <a:srgbClr val="FFFF00"/>
                          </a:solidFill>
                        </a:rPr>
                        <a:t>VIBRIO CHOLERAE</a:t>
                      </a:r>
                    </a:p>
                    <a:p>
                      <a:r>
                        <a:rPr lang="en-US" sz="1400" baseline="0" dirty="0" smtClean="0">
                          <a:solidFill>
                            <a:srgbClr val="FFFF00"/>
                          </a:solidFill>
                        </a:rPr>
                        <a:t>SHIGELLA</a:t>
                      </a:r>
                      <a:endParaRPr lang="en-GB" sz="14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7330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εμπορική έκθεση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εμπορική έκθεση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宋体"/>
        <a:font script="Hant" typeface="新細明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εμπορική έκθεση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300000"/>
              </a:schemeClr>
            </a:gs>
            <a:gs pos="35000">
              <a:schemeClr val="phClr">
                <a:tint val="45000"/>
                <a:satMod val="300000"/>
              </a:schemeClr>
            </a:gs>
            <a:gs pos="69000">
              <a:schemeClr val="phClr">
                <a:tint val="45000"/>
                <a:satMod val="350000"/>
              </a:schemeClr>
            </a:gs>
            <a:gs pos="100000">
              <a:schemeClr val="phClr">
                <a:tint val="60000"/>
                <a:satMod val="350000"/>
              </a:schemeClr>
            </a:gs>
          </a:gsLst>
          <a:path path="circle">
            <a:fillToRect l="50000" t="50000" r="100000" b="100000"/>
          </a:path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38475" cap="flat" cmpd="sng" algn="ctr">
          <a:solidFill>
            <a:schemeClr val="phClr"/>
          </a:solidFill>
          <a:prstDash val="solid"/>
        </a:ln>
        <a:ln w="548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4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>
              <a:rot lat="0" lon="0" rev="3600000"/>
            </a:lightRig>
          </a:scene3d>
          <a:sp3d contourW="31750" prstMaterial="flat">
            <a:bevelT w="127000" h="254000" prst="angle"/>
            <a:contourClr>
              <a:schemeClr val="phClr">
                <a:shade val="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20000">
              <a:schemeClr val="phClr">
                <a:tint val="80000"/>
                <a:lumMod val="100000"/>
              </a:schemeClr>
            </a:gs>
            <a:gs pos="100000">
              <a:schemeClr val="phClr">
                <a:tint val="100000"/>
                <a:lumMod val="80000"/>
              </a:schemeClr>
            </a:gs>
          </a:gsLst>
          <a:path path="circle">
            <a:fillToRect l="50000" t="20000" r="100000" b="100000"/>
          </a:path>
        </a:gradFill>
        <a:gradFill rotWithShape="1">
          <a:gsLst>
            <a:gs pos="0">
              <a:schemeClr val="phClr">
                <a:tint val="100000"/>
                <a:lumMod val="100000"/>
              </a:schemeClr>
            </a:gs>
            <a:gs pos="100000">
              <a:schemeClr val="phClr">
                <a:shade val="100000"/>
                <a:lumMod val="60000"/>
              </a:schemeClr>
            </a:gs>
          </a:gsLst>
          <a:path path="circle">
            <a:fillToRect l="50000" t="2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3759</TotalTime>
  <Words>1118</Words>
  <Application>Microsoft Office PowerPoint</Application>
  <PresentationFormat>Προβολή στην οθόνη (4:3)</PresentationFormat>
  <Paragraphs>248</Paragraphs>
  <Slides>34</Slides>
  <Notes>1</Notes>
  <HiddenSlides>1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34</vt:i4>
      </vt:variant>
    </vt:vector>
  </HeadingPairs>
  <TitlesOfParts>
    <vt:vector size="35" baseType="lpstr">
      <vt:lpstr>εμπορική έκθεση</vt:lpstr>
      <vt:lpstr>  ΠΑΘΟΦΥΣΙΟΛΟΓΙΑ λοιμωδΟΥσ ΔΙΑΡΡΟΙΑΣ     </vt:lpstr>
      <vt:lpstr>ΚΕΕΛΠΝΟ 2011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ΟΡΟΤΥΠΟΙ e. COLI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Διδακτορικη διατριbh   θεμα: ΑΝΟΣΟЇΣΤΟΧΗΜΙΚΗ ΕΚΦΡΑΣΗ ΤΗΣ ERK2 ΚΙΝΑΣΗΣ KAI TΩΝ ΠΡΩΤΕΙΝΩΝ ETS-1 ΚΑΙ φωσφορυλιωμενησ-stat1 σε διηθητικο καρκινο μαστου</dc:title>
  <dc:creator>ΠΕΤΡΟΣ ΡΑΦΑΗΛΙΔΗΣ</dc:creator>
  <cp:lastModifiedBy>ΠΕΤΡΟΣ ΡΑΦΑΗΛΙΔΗΣ</cp:lastModifiedBy>
  <cp:revision>343</cp:revision>
  <cp:lastPrinted>2014-05-02T06:57:09Z</cp:lastPrinted>
  <dcterms:created xsi:type="dcterms:W3CDTF">2013-11-12T19:20:13Z</dcterms:created>
  <dcterms:modified xsi:type="dcterms:W3CDTF">2019-06-01T08:42:17Z</dcterms:modified>
</cp:coreProperties>
</file>